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2"/>
  </p:notesMasterIdLst>
  <p:handoutMasterIdLst>
    <p:handoutMasterId r:id="rId43"/>
  </p:handoutMasterIdLst>
  <p:sldIdLst>
    <p:sldId id="466" r:id="rId2"/>
    <p:sldId id="507" r:id="rId3"/>
    <p:sldId id="566" r:id="rId4"/>
    <p:sldId id="512" r:id="rId5"/>
    <p:sldId id="555" r:id="rId6"/>
    <p:sldId id="514" r:id="rId7"/>
    <p:sldId id="557" r:id="rId8"/>
    <p:sldId id="523" r:id="rId9"/>
    <p:sldId id="524" r:id="rId10"/>
    <p:sldId id="556" r:id="rId11"/>
    <p:sldId id="526" r:id="rId12"/>
    <p:sldId id="560" r:id="rId13"/>
    <p:sldId id="528" r:id="rId14"/>
    <p:sldId id="529" r:id="rId15"/>
    <p:sldId id="561" r:id="rId16"/>
    <p:sldId id="532" r:id="rId17"/>
    <p:sldId id="559" r:id="rId18"/>
    <p:sldId id="536" r:id="rId19"/>
    <p:sldId id="537" r:id="rId20"/>
    <p:sldId id="533" r:id="rId21"/>
    <p:sldId id="534" r:id="rId22"/>
    <p:sldId id="564" r:id="rId23"/>
    <p:sldId id="538" r:id="rId24"/>
    <p:sldId id="539" r:id="rId25"/>
    <p:sldId id="540" r:id="rId26"/>
    <p:sldId id="541" r:id="rId27"/>
    <p:sldId id="542" r:id="rId28"/>
    <p:sldId id="543" r:id="rId29"/>
    <p:sldId id="544" r:id="rId30"/>
    <p:sldId id="545" r:id="rId31"/>
    <p:sldId id="546" r:id="rId32"/>
    <p:sldId id="520" r:id="rId33"/>
    <p:sldId id="563" r:id="rId34"/>
    <p:sldId id="547" r:id="rId35"/>
    <p:sldId id="549" r:id="rId36"/>
    <p:sldId id="552" r:id="rId37"/>
    <p:sldId id="554" r:id="rId38"/>
    <p:sldId id="565" r:id="rId39"/>
    <p:sldId id="567" r:id="rId40"/>
    <p:sldId id="343" r:id="rId41"/>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B6B6"/>
    <a:srgbClr val="355469"/>
    <a:srgbClr val="FF1414"/>
    <a:srgbClr val="8BAAC3"/>
    <a:srgbClr val="FF0000"/>
    <a:srgbClr val="DC0000"/>
    <a:srgbClr val="820000"/>
    <a:srgbClr val="C90000"/>
    <a:srgbClr val="DC1414"/>
    <a:srgbClr val="B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9" autoAdjust="0"/>
    <p:restoredTop sz="67221" autoAdjust="0"/>
  </p:normalViewPr>
  <p:slideViewPr>
    <p:cSldViewPr snapToGrid="0">
      <p:cViewPr varScale="1">
        <p:scale>
          <a:sx n="113" d="100"/>
          <a:sy n="113" d="100"/>
        </p:scale>
        <p:origin x="-1192" y="-10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171" d="100"/>
        <a:sy n="171" d="100"/>
      </p:scale>
      <p:origin x="0" y="0"/>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t>6/8/13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t>6/8/13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oracle.com/technetwork/java/javaee/overview/compatibility-jsp-136984.html"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t>1</a:t>
            </a:fld>
            <a:endParaRPr lang="en-US"/>
          </a:p>
        </p:txBody>
      </p:sp>
    </p:spTree>
    <p:extLst>
      <p:ext uri="{BB962C8B-B14F-4D97-AF65-F5344CB8AC3E}">
        <p14:creationId xmlns:p14="http://schemas.microsoft.com/office/powerpoint/2010/main" val="377665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None/>
            </a:pPr>
            <a:r>
              <a:rPr lang="en-US" sz="1400" dirty="0" smtClean="0"/>
              <a:t>JSON is a key technology for data transfer within HTML5 applications, and certainly a lingua franca of the web.</a:t>
            </a:r>
          </a:p>
          <a:p>
            <a:pPr>
              <a:buNone/>
            </a:pPr>
            <a:r>
              <a:rPr lang="en-US" sz="1400" dirty="0" smtClean="0"/>
              <a:t>With JSON 1.0, Java EE 7 adds new APIs to enable the parsing and generation of JSON text and objects. </a:t>
            </a:r>
          </a:p>
          <a:p>
            <a:pPr>
              <a:buNone/>
            </a:pPr>
            <a:r>
              <a:rPr lang="en-US" sz="1400" dirty="0" smtClean="0"/>
              <a:t>There are 2 forms that these APIs take:</a:t>
            </a:r>
          </a:p>
          <a:p>
            <a:pPr>
              <a:buFontTx/>
              <a:buChar char="-"/>
            </a:pPr>
            <a:r>
              <a:rPr lang="en-US" sz="1400" dirty="0" smtClean="0"/>
              <a:t>A streaming API -- which is a low level, highly efficient event-driven API for the parsing and generation of JSON text, similar to </a:t>
            </a:r>
            <a:r>
              <a:rPr lang="en-US" sz="1400" dirty="0" err="1" smtClean="0"/>
              <a:t>StAX</a:t>
            </a:r>
            <a:r>
              <a:rPr lang="en-US" sz="1400" dirty="0" smtClean="0"/>
              <a:t> in the  XML world. Streaming API generates events such as START_OBJECT, START_ARRAY, KEY_NAME, and VALUE_STRING. </a:t>
            </a:r>
          </a:p>
          <a:p>
            <a:pPr>
              <a:buFontTx/>
              <a:buChar char="-"/>
            </a:pPr>
            <a:r>
              <a:rPr lang="en-US" sz="1400" dirty="0" smtClean="0"/>
              <a:t>And, more conveniently, an easy-to-use, higher-level object-level API for mapping JSON text into JSON objects and arrays similar to the DOM API in the XML world.</a:t>
            </a:r>
          </a:p>
          <a:p>
            <a:pPr>
              <a:buFontTx/>
              <a:buChar cha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ea typeface="ＭＳ Ｐゴシック" pitchFamily="34" charset="-128"/>
              </a:rPr>
              <a:t>Object Model API reads the entire JSON text in the memory and allows to cross-reference objects. If you just want to parse specific parts of JSON text then use Streaming API.</a:t>
            </a:r>
            <a:endParaRPr lang="en-US" sz="1400" dirty="0" smtClean="0"/>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In both cases, read JSON data structure from a Reader/</a:t>
            </a:r>
            <a:r>
              <a:rPr lang="en-US" baseline="0" dirty="0" err="1" smtClean="0">
                <a:ea typeface="ＭＳ Ｐゴシック" pitchFamily="34" charset="-128"/>
              </a:rPr>
              <a:t>InputStream</a:t>
            </a:r>
            <a:r>
              <a:rPr lang="en-US" baseline="0" dirty="0" smtClean="0">
                <a:ea typeface="ＭＳ Ｐゴシック" pitchFamily="34" charset="-128"/>
              </a:rPr>
              <a:t>. Write to a Writer/</a:t>
            </a:r>
            <a:r>
              <a:rPr lang="en-US" baseline="0" dirty="0" err="1" smtClean="0">
                <a:ea typeface="ＭＳ Ｐゴシック" pitchFamily="34" charset="-128"/>
              </a:rPr>
              <a:t>OutputStream</a:t>
            </a:r>
            <a:r>
              <a:rPr lang="en-US" baseline="0" dirty="0" smtClean="0">
                <a:ea typeface="ＭＳ Ｐゴシック" pitchFamily="34" charset="-128"/>
              </a:rPr>
              <a:t>. </a:t>
            </a:r>
          </a:p>
          <a:p>
            <a:pPr eaLnBrk="1" hangingPunct="1">
              <a:spcBef>
                <a:spcPct val="0"/>
              </a:spcBef>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xfrm>
            <a:off x="2286000" y="514350"/>
            <a:ext cx="4549775" cy="2559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Arial" charset="0"/>
              </a:rPr>
              <a:t>The slide</a:t>
            </a:r>
            <a:r>
              <a:rPr lang="en-US" baseline="0" dirty="0" smtClean="0">
                <a:latin typeface="Arial" charset="0"/>
              </a:rPr>
              <a:t> show a simple JSON fragment. JSON is a collection of name/value pairs and an ordered list of values. This JSON fragment has several name/value pairs. The first such name/value pair has name “</a:t>
            </a:r>
            <a:r>
              <a:rPr lang="en-US" baseline="0" dirty="0" err="1" smtClean="0">
                <a:latin typeface="Arial" charset="0"/>
              </a:rPr>
              <a:t>firstName</a:t>
            </a:r>
            <a:r>
              <a:rPr lang="en-US" baseline="0" dirty="0" smtClean="0">
                <a:latin typeface="Arial" charset="0"/>
              </a:rPr>
              <a:t>” and value of “John”. Similarly two more name/value pairs. Then there is an array element with name “</a:t>
            </a:r>
            <a:r>
              <a:rPr lang="en-US" baseline="0" dirty="0" err="1" smtClean="0">
                <a:latin typeface="Arial" charset="0"/>
              </a:rPr>
              <a:t>phoneNumber</a:t>
            </a:r>
            <a:r>
              <a:rPr lang="en-US" baseline="0" dirty="0" smtClean="0">
                <a:latin typeface="Arial" charset="0"/>
              </a:rPr>
              <a:t>” and an ordered list of values.</a:t>
            </a:r>
          </a:p>
          <a:p>
            <a:endParaRPr lang="en-US" baseline="0" dirty="0" smtClean="0">
              <a:latin typeface="Arial" charset="0"/>
            </a:endParaRPr>
          </a:p>
          <a:p>
            <a:r>
              <a:rPr lang="en-US" baseline="0" dirty="0" smtClean="0">
                <a:latin typeface="Arial" charset="0"/>
              </a:rPr>
              <a:t>The lower part of the slide shows a code fragment on how to create a </a:t>
            </a:r>
            <a:r>
              <a:rPr lang="en-US" baseline="0" dirty="0" err="1" smtClean="0">
                <a:latin typeface="Arial" charset="0"/>
              </a:rPr>
              <a:t>JsonParser</a:t>
            </a:r>
            <a:r>
              <a:rPr lang="en-US" baseline="0" dirty="0" smtClean="0">
                <a:latin typeface="Arial" charset="0"/>
              </a:rPr>
              <a:t>. It can read data from a Stream or a Reader. Iterating through the parser using next() allows to see the different events being emitted. The call to first next places the parser right after the opening {. Call to another next places the parser after “</a:t>
            </a:r>
            <a:r>
              <a:rPr lang="en-US" baseline="0" dirty="0" err="1" smtClean="0">
                <a:latin typeface="Arial" charset="0"/>
              </a:rPr>
              <a:t>firstName</a:t>
            </a:r>
            <a:r>
              <a:rPr lang="en-US" baseline="0" dirty="0" smtClean="0">
                <a:latin typeface="Arial" charset="0"/>
              </a:rPr>
              <a:t>”, and finally the third call to next() places it right after “John”. Calling </a:t>
            </a:r>
            <a:r>
              <a:rPr lang="en-US" baseline="0" dirty="0" err="1" smtClean="0">
                <a:latin typeface="Arial" charset="0"/>
              </a:rPr>
              <a:t>getString</a:t>
            </a:r>
            <a:r>
              <a:rPr lang="en-US" baseline="0" dirty="0" smtClean="0">
                <a:latin typeface="Arial" charset="0"/>
              </a:rPr>
              <a:t>() returns the current value.</a:t>
            </a:r>
          </a:p>
          <a:p>
            <a:endParaRPr lang="en-US" baseline="0" dirty="0" smtClean="0">
              <a:latin typeface="Arial" charset="0"/>
            </a:endParaRPr>
          </a:p>
          <a:p>
            <a:endParaRPr lang="en-US" baseline="0" dirty="0" smtClean="0">
              <a:latin typeface="Arial" charset="0"/>
            </a:endParaRPr>
          </a:p>
          <a:p>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None/>
            </a:pPr>
            <a:r>
              <a:rPr lang="en-US" sz="1200" dirty="0" smtClean="0"/>
              <a:t>The ability to execute batch jobs from Java EE is very important for many enterprise customers.  </a:t>
            </a:r>
          </a:p>
          <a:p>
            <a:pPr>
              <a:buNone/>
            </a:pPr>
            <a:r>
              <a:rPr lang="en-US" sz="1200" dirty="0" smtClean="0"/>
              <a:t>The new Batch Applications for Java API is therefore targeted at non-interactive, bulk-oriented, long-running tasks.  </a:t>
            </a:r>
          </a:p>
          <a:p>
            <a:pPr>
              <a:buNone/>
            </a:pPr>
            <a:r>
              <a:rPr lang="en-US" sz="1200" dirty="0" smtClean="0"/>
              <a:t>It allows you to customize the handling of these jobs in terms of their individual steps.  You can specify sequential or parallel execution as well as decisions that direct the execution path.  </a:t>
            </a:r>
          </a:p>
          <a:p>
            <a:pPr>
              <a:buNone/>
            </a:pPr>
            <a:r>
              <a:rPr lang="en-US" sz="1200" dirty="0" smtClean="0"/>
              <a:t>The Batch API also provides for </a:t>
            </a:r>
            <a:r>
              <a:rPr lang="en-US" sz="1200" dirty="0" err="1" smtClean="0"/>
              <a:t>checkpointing</a:t>
            </a:r>
            <a:r>
              <a:rPr lang="en-US" sz="1200" dirty="0" smtClean="0"/>
              <a:t> and callback mechanisms.</a:t>
            </a:r>
          </a:p>
          <a:p>
            <a:pPr>
              <a:buNone/>
            </a:pPr>
            <a:r>
              <a:rPr lang="en-US" sz="1200" dirty="0" smtClean="0"/>
              <a:t>An individual batch job step may itself be a "chunk", whereby you can specify separately the handling of the input, the processing, and the output of the individual items that are part of the chunk.  </a:t>
            </a:r>
          </a:p>
          <a:p>
            <a:pPr>
              <a:buNone/>
            </a:pPr>
            <a:r>
              <a:rPr lang="en-US" sz="1200" dirty="0" smtClean="0"/>
              <a:t>Or a step may be a "</a:t>
            </a:r>
            <a:r>
              <a:rPr lang="en-US" sz="1200" dirty="0" err="1" smtClean="0"/>
              <a:t>batchlet</a:t>
            </a:r>
            <a:r>
              <a:rPr lang="en-US" sz="1200" dirty="0" smtClean="0"/>
              <a:t>", which provides a more roll-your-own style of the step task's execution.</a:t>
            </a:r>
          </a:p>
          <a:p>
            <a:pPr eaLnBrk="1" hangingPunct="1">
              <a:spcBef>
                <a:spcPct val="0"/>
              </a:spcBef>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Job is an entity that encapsulates an entire batch process. A Job will be wired together via a Job Specification Language. </a:t>
            </a:r>
            <a:endParaRPr lang="en-US" dirty="0" smtClean="0"/>
          </a:p>
          <a:p>
            <a:pPr>
              <a:defRPr/>
            </a:pPr>
            <a:endParaRPr lang="en-US" dirty="0" smtClean="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Job has one to many steps, which has no more than one </a:t>
            </a:r>
            <a:r>
              <a:rPr lang="en-US" sz="1200" kern="1200" dirty="0" err="1" smtClean="0">
                <a:solidFill>
                  <a:schemeClr val="tx1"/>
                </a:solidFill>
                <a:effectLst/>
                <a:latin typeface="+mn-lt"/>
                <a:ea typeface="+mn-ea"/>
                <a:cs typeface="+mn-cs"/>
              </a:rPr>
              <a:t>ItemReader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ItemProcessor</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ItemWriter</a:t>
            </a:r>
            <a:r>
              <a:rPr lang="en-US" sz="1200" kern="1200" dirty="0" smtClean="0">
                <a:solidFill>
                  <a:schemeClr val="tx1"/>
                </a:solidFill>
                <a:effectLst/>
                <a:latin typeface="+mn-lt"/>
                <a:ea typeface="+mn-ea"/>
                <a:cs typeface="+mn-cs"/>
              </a:rPr>
              <a:t>. A job needs to be launched (</a:t>
            </a:r>
            <a:r>
              <a:rPr lang="en-US" sz="1200" kern="1200" dirty="0" err="1" smtClean="0">
                <a:solidFill>
                  <a:schemeClr val="tx1"/>
                </a:solidFill>
                <a:effectLst/>
                <a:latin typeface="+mn-lt"/>
                <a:ea typeface="+mn-ea"/>
                <a:cs typeface="+mn-cs"/>
              </a:rPr>
              <a:t>JobOperator</a:t>
            </a:r>
            <a:r>
              <a:rPr lang="en-US" sz="1200" kern="1200" dirty="0" smtClean="0">
                <a:solidFill>
                  <a:schemeClr val="tx1"/>
                </a:solidFill>
                <a:effectLst/>
                <a:latin typeface="+mn-lt"/>
                <a:ea typeface="+mn-ea"/>
                <a:cs typeface="+mn-cs"/>
              </a:rPr>
              <a:t>), and meta data about the currently running process needs to be stored (</a:t>
            </a:r>
            <a:r>
              <a:rPr lang="en-US" sz="1200" kern="1200" dirty="0" err="1" smtClean="0">
                <a:solidFill>
                  <a:schemeClr val="tx1"/>
                </a:solidFill>
                <a:effectLst/>
                <a:latin typeface="+mn-lt"/>
                <a:ea typeface="+mn-ea"/>
                <a:cs typeface="+mn-cs"/>
              </a:rPr>
              <a:t>JobRepository</a:t>
            </a:r>
            <a:r>
              <a:rPr lang="en-US" sz="1200" kern="1200" dirty="0" smtClean="0">
                <a:solidFill>
                  <a:schemeClr val="tx1"/>
                </a:solidFill>
                <a:effectLst/>
                <a:latin typeface="+mn-lt"/>
                <a:ea typeface="+mn-ea"/>
                <a:cs typeface="+mn-cs"/>
              </a:rPr>
              <a:t>). </a:t>
            </a:r>
            <a:endParaRPr lang="en-US" dirty="0" smtClean="0"/>
          </a:p>
          <a:p>
            <a:pPr>
              <a:defRPr/>
            </a:pPr>
            <a:endParaRPr lang="en-US" dirty="0" smtClean="0">
              <a:cs typeface="+mn-cs"/>
            </a:endParaRPr>
          </a:p>
          <a:p>
            <a:pPr>
              <a:defRPr/>
            </a:pPr>
            <a:r>
              <a:rPr lang="en-US" sz="1200" kern="1200" dirty="0" smtClean="0">
                <a:solidFill>
                  <a:schemeClr val="tx1"/>
                </a:solidFill>
                <a:effectLst/>
                <a:latin typeface="+mn-lt"/>
                <a:ea typeface="+mn-ea"/>
                <a:cs typeface="+mn-cs"/>
              </a:rPr>
              <a:t>A Step is a domain object that encapsulates an independent, sequential phase of a batch job. </a:t>
            </a:r>
          </a:p>
          <a:p>
            <a:pPr>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JobOperator</a:t>
            </a:r>
            <a:r>
              <a:rPr lang="en-US" sz="1200" kern="1200" dirty="0" smtClean="0">
                <a:solidFill>
                  <a:schemeClr val="tx1"/>
                </a:solidFill>
                <a:effectLst/>
                <a:latin typeface="+mn-lt"/>
                <a:ea typeface="+mn-ea"/>
                <a:cs typeface="+mn-cs"/>
              </a:rPr>
              <a:t> provides an interface to manage all aspects of job processing, including operational commands, such as start, restart, and stop, as well as job repository related commands, such as retrieval of job and step executions. </a:t>
            </a:r>
            <a:endParaRPr lang="en-US" dirty="0" smtClean="0"/>
          </a:p>
          <a:p>
            <a:pPr>
              <a:defRPr/>
            </a:pPr>
            <a:endParaRPr lang="en-US" dirty="0" smtClean="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job repository holds information about jobs currently running and jobs that have run in the past. The </a:t>
            </a:r>
            <a:r>
              <a:rPr lang="en-US" sz="1200" kern="1200" dirty="0" err="1" smtClean="0">
                <a:solidFill>
                  <a:schemeClr val="tx1"/>
                </a:solidFill>
                <a:effectLst/>
                <a:latin typeface="+mn-lt"/>
                <a:ea typeface="+mn-ea"/>
                <a:cs typeface="+mn-cs"/>
              </a:rPr>
              <a:t>JobOperator</a:t>
            </a:r>
            <a:r>
              <a:rPr lang="en-US" sz="1200" kern="1200" dirty="0" smtClean="0">
                <a:solidFill>
                  <a:schemeClr val="tx1"/>
                </a:solidFill>
                <a:effectLst/>
                <a:latin typeface="+mn-lt"/>
                <a:ea typeface="+mn-ea"/>
                <a:cs typeface="+mn-cs"/>
              </a:rPr>
              <a:t> interface provides access to this repository. The repository contains job instances, job executions, and step executions. </a:t>
            </a:r>
            <a:endParaRPr lang="en-US" dirty="0" smtClean="0"/>
          </a:p>
          <a:p>
            <a:pPr>
              <a:defRPr/>
            </a:pPr>
            <a:endParaRPr lang="en-US" dirty="0" smtClean="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ItemReader</a:t>
            </a:r>
            <a:r>
              <a:rPr lang="en-US" sz="1200" kern="1200" dirty="0" smtClean="0">
                <a:solidFill>
                  <a:schemeClr val="tx1"/>
                </a:solidFill>
                <a:effectLst/>
                <a:latin typeface="+mn-lt"/>
                <a:ea typeface="+mn-ea"/>
                <a:cs typeface="+mn-cs"/>
              </a:rPr>
              <a:t> is an abstraction that represents the retrieval of input for a Step, one item at a time. </a:t>
            </a:r>
            <a:r>
              <a:rPr lang="en-US" sz="1200" kern="1200" dirty="0" err="1" smtClean="0">
                <a:solidFill>
                  <a:schemeClr val="tx1"/>
                </a:solidFill>
                <a:effectLst/>
                <a:latin typeface="+mn-lt"/>
                <a:ea typeface="+mn-ea"/>
                <a:cs typeface="+mn-cs"/>
              </a:rPr>
              <a:t>ItemWriter</a:t>
            </a:r>
            <a:r>
              <a:rPr lang="en-US" sz="1200" kern="1200" dirty="0" smtClean="0">
                <a:solidFill>
                  <a:schemeClr val="tx1"/>
                </a:solidFill>
                <a:effectLst/>
                <a:latin typeface="+mn-lt"/>
                <a:ea typeface="+mn-ea"/>
                <a:cs typeface="+mn-cs"/>
              </a:rPr>
              <a:t> is an abstraction that represents the output of a Step, one batch or chunk of items at a time.  </a:t>
            </a:r>
            <a:r>
              <a:rPr lang="en-US" sz="1200" kern="1200" dirty="0" err="1" smtClean="0">
                <a:solidFill>
                  <a:schemeClr val="tx1"/>
                </a:solidFill>
                <a:effectLst/>
                <a:latin typeface="+mn-lt"/>
                <a:ea typeface="+mn-ea"/>
                <a:cs typeface="+mn-cs"/>
              </a:rPr>
              <a:t>ItemProcessor</a:t>
            </a:r>
            <a:r>
              <a:rPr lang="en-US" sz="1200" kern="1200" dirty="0" smtClean="0">
                <a:solidFill>
                  <a:schemeClr val="tx1"/>
                </a:solidFill>
                <a:effectLst/>
                <a:latin typeface="+mn-lt"/>
                <a:ea typeface="+mn-ea"/>
                <a:cs typeface="+mn-cs"/>
              </a:rPr>
              <a:t> is an abstraction that represents the business processing of an item. While the </a:t>
            </a:r>
            <a:r>
              <a:rPr lang="en-US" sz="1200" kern="1200" dirty="0" err="1" smtClean="0">
                <a:solidFill>
                  <a:schemeClr val="tx1"/>
                </a:solidFill>
                <a:effectLst/>
                <a:latin typeface="+mn-lt"/>
                <a:ea typeface="+mn-ea"/>
                <a:cs typeface="+mn-cs"/>
              </a:rPr>
              <a:t>ItemReader</a:t>
            </a:r>
            <a:r>
              <a:rPr lang="en-US" sz="1200" kern="1200" dirty="0" smtClean="0">
                <a:solidFill>
                  <a:schemeClr val="tx1"/>
                </a:solidFill>
                <a:effectLst/>
                <a:latin typeface="+mn-lt"/>
                <a:ea typeface="+mn-ea"/>
                <a:cs typeface="+mn-cs"/>
              </a:rPr>
              <a:t> reads one item, and the </a:t>
            </a:r>
            <a:r>
              <a:rPr lang="en-US" sz="1200" kern="1200" dirty="0" err="1" smtClean="0">
                <a:solidFill>
                  <a:schemeClr val="tx1"/>
                </a:solidFill>
                <a:effectLst/>
                <a:latin typeface="+mn-lt"/>
                <a:ea typeface="+mn-ea"/>
                <a:cs typeface="+mn-cs"/>
              </a:rPr>
              <a:t>ItemWriter</a:t>
            </a:r>
            <a:r>
              <a:rPr lang="en-US" sz="1200" kern="1200" dirty="0" smtClean="0">
                <a:solidFill>
                  <a:schemeClr val="tx1"/>
                </a:solidFill>
                <a:effectLst/>
                <a:latin typeface="+mn-lt"/>
                <a:ea typeface="+mn-ea"/>
                <a:cs typeface="+mn-cs"/>
              </a:rPr>
              <a:t> writes them, the </a:t>
            </a:r>
            <a:r>
              <a:rPr lang="en-US" sz="1200" kern="1200" dirty="0" err="1" smtClean="0">
                <a:solidFill>
                  <a:schemeClr val="tx1"/>
                </a:solidFill>
                <a:effectLst/>
                <a:latin typeface="+mn-lt"/>
                <a:ea typeface="+mn-ea"/>
                <a:cs typeface="+mn-cs"/>
              </a:rPr>
              <a:t>ItemProcessor</a:t>
            </a:r>
            <a:r>
              <a:rPr lang="en-US" sz="1200" kern="1200" dirty="0" smtClean="0">
                <a:solidFill>
                  <a:schemeClr val="tx1"/>
                </a:solidFill>
                <a:effectLst/>
                <a:latin typeface="+mn-lt"/>
                <a:ea typeface="+mn-ea"/>
                <a:cs typeface="+mn-cs"/>
              </a:rPr>
              <a:t> provides access to transform or apply other business processing. </a:t>
            </a:r>
            <a:endParaRPr lang="en-US" dirty="0" smtClean="0"/>
          </a:p>
          <a:p>
            <a:pPr>
              <a:defRPr/>
            </a:pPr>
            <a:endParaRPr lang="en-US" dirty="0">
              <a:cs typeface="+mn-cs"/>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320250-9E34-F641-9059-5850EC672132}" type="slidenum">
              <a:rPr lang="en-US" sz="1200"/>
              <a:pPr eaLnBrk="1" hangingPunct="1"/>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Job is defined using Job Specification Language.</a:t>
            </a:r>
            <a:r>
              <a:rPr lang="en-US" baseline="0" dirty="0" smtClean="0"/>
              <a:t> For Java EE 7, this is defined using an XML document, called as Job XML.</a:t>
            </a:r>
          </a:p>
          <a:p>
            <a:endParaRPr lang="en-US" baseline="0" dirty="0" smtClean="0"/>
          </a:p>
          <a:p>
            <a:r>
              <a:rPr lang="en-US" baseline="0" dirty="0" smtClean="0"/>
              <a:t>Job XML typically consists of many steps, this contains one simple step. The step is either a chunk or </a:t>
            </a:r>
            <a:r>
              <a:rPr lang="en-US" baseline="0" dirty="0" err="1" smtClean="0"/>
              <a:t>batchlet</a:t>
            </a:r>
            <a:r>
              <a:rPr lang="en-US" baseline="0" dirty="0" smtClean="0"/>
              <a:t> – this one is chunk. This one is a chunk and has a reader, processor, and writer. The ref attribute refers to CDI resolvable bean name bundled with the archive. The item-count attribute defines the chunk size, i.e. the number of items processed at one time. The reader, processor, and writer work together for a chunk number of items at a time. All of this is done within a transaction, with automatic </a:t>
            </a:r>
            <a:r>
              <a:rPr lang="en-US" baseline="0" dirty="0" err="1" smtClean="0"/>
              <a:t>checkpointing</a:t>
            </a:r>
            <a:r>
              <a:rPr lang="en-US" baseline="0" dirty="0" smtClean="0"/>
              <a:t>.</a:t>
            </a:r>
          </a:p>
          <a:p>
            <a:endParaRPr lang="en-US" baseline="0" dirty="0" smtClean="0"/>
          </a:p>
          <a:p>
            <a:r>
              <a:rPr lang="en-US" baseline="0" dirty="0" smtClean="0"/>
              <a:t>Now lets take a look how reader, processor, and writer are implemented. This Job XML defines a simple use case of sending regular email statements.</a:t>
            </a:r>
          </a:p>
          <a:p>
            <a:endParaRPr lang="en-US" baseline="0" dirty="0" smtClean="0"/>
          </a:p>
          <a:p>
            <a:r>
              <a:rPr lang="en-US" baseline="0" dirty="0" smtClean="0"/>
              <a:t>Reader implements </a:t>
            </a:r>
            <a:r>
              <a:rPr lang="en-US" baseline="0" dirty="0" err="1" smtClean="0"/>
              <a:t>ItemReader</a:t>
            </a:r>
            <a:r>
              <a:rPr lang="en-US" baseline="0" dirty="0" smtClean="0"/>
              <a:t> interface. The main method to override there is </a:t>
            </a:r>
            <a:r>
              <a:rPr lang="en-US" baseline="0" dirty="0" err="1" smtClean="0"/>
              <a:t>readItem</a:t>
            </a:r>
            <a:r>
              <a:rPr lang="en-US" baseline="0" dirty="0" smtClean="0"/>
              <a:t> which reads the item – this could be from any stream or database or JMS queue. For example, you may read Account information using JPA.</a:t>
            </a:r>
          </a:p>
          <a:p>
            <a:endParaRPr lang="en-US" baseline="0" dirty="0" smtClean="0"/>
          </a:p>
          <a:p>
            <a:r>
              <a:rPr lang="en-US" baseline="0" dirty="0" smtClean="0"/>
              <a:t>Processor implements </a:t>
            </a:r>
            <a:r>
              <a:rPr lang="en-US" baseline="0" dirty="0" err="1" smtClean="0"/>
              <a:t>ItemProcessor</a:t>
            </a:r>
            <a:r>
              <a:rPr lang="en-US" baseline="0" dirty="0" smtClean="0"/>
              <a:t> interface. </a:t>
            </a:r>
            <a:r>
              <a:rPr lang="en-US" baseline="0" dirty="0" err="1" smtClean="0"/>
              <a:t>processItem</a:t>
            </a:r>
            <a:r>
              <a:rPr lang="en-US" baseline="0" dirty="0" smtClean="0"/>
              <a:t> takes the item just read, applies business processing and returns a new object (possibly different type). This new object is now aggregated with the writer. For example, you may read an Account object and return a Statement object.</a:t>
            </a:r>
          </a:p>
          <a:p>
            <a:endParaRPr lang="en-US" baseline="0" dirty="0" smtClean="0"/>
          </a:p>
          <a:p>
            <a:r>
              <a:rPr lang="en-US" baseline="0" dirty="0" smtClean="0"/>
              <a:t>Writer implements </a:t>
            </a:r>
            <a:r>
              <a:rPr lang="en-US" baseline="0" dirty="0" err="1" smtClean="0"/>
              <a:t>ItemWriter</a:t>
            </a:r>
            <a:r>
              <a:rPr lang="en-US" baseline="0" dirty="0" smtClean="0"/>
              <a:t> interface. </a:t>
            </a:r>
            <a:r>
              <a:rPr lang="en-US" baseline="0" dirty="0" err="1" smtClean="0"/>
              <a:t>writeItems</a:t>
            </a:r>
            <a:r>
              <a:rPr lang="en-US" baseline="0" dirty="0" smtClean="0"/>
              <a:t> has a List parameter where all the aggregated items are available and writes it out. In our case, you will use </a:t>
            </a:r>
            <a:r>
              <a:rPr lang="en-US" baseline="0" dirty="0" err="1" smtClean="0"/>
              <a:t>JavaMail</a:t>
            </a:r>
            <a:r>
              <a:rPr lang="en-US" baseline="0" dirty="0" smtClean="0"/>
              <a:t> to send an email to List&lt;Statement&gt;.</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14</a:t>
            </a:fld>
            <a:endParaRPr lang="en-US"/>
          </a:p>
        </p:txBody>
      </p:sp>
    </p:spTree>
    <p:extLst>
      <p:ext uri="{BB962C8B-B14F-4D97-AF65-F5344CB8AC3E}">
        <p14:creationId xmlns:p14="http://schemas.microsoft.com/office/powerpoint/2010/main" val="1924560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None/>
            </a:pPr>
            <a:r>
              <a:rPr lang="en-US" sz="1200" dirty="0" smtClean="0">
                <a:latin typeface="+mn-lt"/>
                <a:cs typeface="Courier"/>
              </a:rPr>
              <a:t>Another new API in this release is the Concurrency Utilities for Java EE API.</a:t>
            </a:r>
          </a:p>
          <a:p>
            <a:pPr>
              <a:buNone/>
            </a:pPr>
            <a:r>
              <a:rPr lang="en-US" sz="1200" dirty="0" smtClean="0">
                <a:latin typeface="+mn-lt"/>
                <a:cs typeface="Courier"/>
              </a:rPr>
              <a:t>This is an extension of the Java SE Concurrency Utilities API, for use in the Java EE container-managed environment so that the proper container-managed  runtime context can be made available for the execution of these tasks—</a:t>
            </a:r>
          </a:p>
          <a:p>
            <a:pPr>
              <a:buNone/>
            </a:pPr>
            <a:r>
              <a:rPr lang="en-US" sz="1200" dirty="0" smtClean="0">
                <a:latin typeface="+mn-lt"/>
                <a:cs typeface="Courier"/>
              </a:rPr>
              <a:t>	 for example, naming (injection or JNDI), security, </a:t>
            </a:r>
            <a:r>
              <a:rPr lang="en-US" sz="1200" dirty="0" err="1" smtClean="0">
                <a:latin typeface="+mn-lt"/>
                <a:cs typeface="Courier"/>
              </a:rPr>
              <a:t>classloaders</a:t>
            </a:r>
            <a:r>
              <a:rPr lang="en-US" sz="1200" dirty="0" smtClean="0">
                <a:latin typeface="+mn-lt"/>
                <a:cs typeface="Courier"/>
              </a:rPr>
              <a:t>, etc.   </a:t>
            </a:r>
          </a:p>
          <a:p>
            <a:pPr>
              <a:buNone/>
            </a:pPr>
            <a:r>
              <a:rPr lang="en-US" sz="1200" dirty="0" smtClean="0">
                <a:latin typeface="+mn-lt"/>
                <a:cs typeface="Courier"/>
              </a:rPr>
              <a:t>	[</a:t>
            </a:r>
            <a:r>
              <a:rPr lang="en-US" sz="1200" dirty="0" err="1" smtClean="0">
                <a:latin typeface="+mn-lt"/>
                <a:cs typeface="Courier"/>
              </a:rPr>
              <a:t>UTx</a:t>
            </a:r>
            <a:r>
              <a:rPr lang="en-US" sz="1200" dirty="0" smtClean="0">
                <a:latin typeface="+mn-lt"/>
                <a:cs typeface="Courier"/>
              </a:rPr>
              <a:t> API can be used within the concurrent tasks.]</a:t>
            </a:r>
          </a:p>
          <a:p>
            <a:pPr>
              <a:buNone/>
            </a:pPr>
            <a:r>
              <a:rPr lang="en-US" sz="1200" dirty="0" smtClean="0">
                <a:latin typeface="+mn-lt"/>
                <a:cs typeface="Courier"/>
              </a:rPr>
              <a:t>This API provides asynchronous capabilities to Java EE application components, at a lower level than the existing </a:t>
            </a:r>
            <a:r>
              <a:rPr lang="en-US" sz="1200" dirty="0" err="1" smtClean="0">
                <a:latin typeface="+mn-lt"/>
                <a:cs typeface="Courier"/>
              </a:rPr>
              <a:t>asynch</a:t>
            </a:r>
            <a:r>
              <a:rPr lang="en-US" sz="1200" dirty="0" smtClean="0">
                <a:latin typeface="+mn-lt"/>
                <a:cs typeface="Courier"/>
              </a:rPr>
              <a:t> APIs (offered by EJB, Servlet, JAX-RS), and thus gives you a finer-grain level of control and configuration. </a:t>
            </a:r>
          </a:p>
          <a:p>
            <a:pPr>
              <a:buNone/>
            </a:pPr>
            <a:r>
              <a:rPr lang="en-US" sz="1200" dirty="0" smtClean="0">
                <a:latin typeface="+mn-lt"/>
                <a:cs typeface="Courier"/>
              </a:rPr>
              <a:t>	You can define your own runnable and callable tasks that can be invoked using these APIs.</a:t>
            </a:r>
          </a:p>
          <a:p>
            <a:pPr>
              <a:buNone/>
            </a:pPr>
            <a:r>
              <a:rPr lang="en-US" sz="1200" dirty="0" smtClean="0">
                <a:latin typeface="+mn-lt"/>
                <a:cs typeface="Courier"/>
              </a:rPr>
              <a:t>The Concurrency Utilities API provides 4 types of managed objects.</a:t>
            </a:r>
          </a:p>
          <a:p>
            <a:pPr>
              <a:buNone/>
            </a:pPr>
            <a:r>
              <a:rPr lang="en-US" sz="1200" dirty="0" smtClean="0">
                <a:latin typeface="+mn-lt"/>
                <a:cs typeface="Courier"/>
              </a:rPr>
              <a:t>The first 3 of these correspond to the Java SE concurrent APIs.</a:t>
            </a:r>
          </a:p>
          <a:p>
            <a:pPr>
              <a:buNone/>
            </a:pPr>
            <a:r>
              <a:rPr lang="en-US" sz="1200" dirty="0" smtClean="0">
                <a:latin typeface="+mn-lt"/>
                <a:cs typeface="Courier"/>
              </a:rPr>
              <a:t>The </a:t>
            </a:r>
            <a:r>
              <a:rPr lang="en-US" sz="1200" dirty="0" err="1" smtClean="0">
                <a:latin typeface="+mn-lt"/>
                <a:cs typeface="Courier"/>
              </a:rPr>
              <a:t>ContextService</a:t>
            </a:r>
            <a:r>
              <a:rPr lang="en-US" sz="1200" dirty="0" smtClean="0">
                <a:latin typeface="+mn-lt"/>
                <a:cs typeface="Courier"/>
              </a:rPr>
              <a:t> allows you to convey a component's managed runtime context through to additional execution points where this context would not otherwise apply.</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code shows a simple Servlet.</a:t>
            </a:r>
          </a:p>
          <a:p>
            <a:endParaRPr lang="en-US" dirty="0" smtClean="0"/>
          </a:p>
          <a:p>
            <a:r>
              <a:rPr lang="en-US" dirty="0" err="1" smtClean="0"/>
              <a:t>ManagedExecutorService</a:t>
            </a:r>
            <a:r>
              <a:rPr lang="en-US" baseline="0" dirty="0" smtClean="0"/>
              <a:t> can be obtained using @Resource. In this case, we are referring to the default </a:t>
            </a:r>
            <a:r>
              <a:rPr lang="en-US" baseline="0" dirty="0" err="1" smtClean="0"/>
              <a:t>ManagedExecutorService</a:t>
            </a:r>
            <a:r>
              <a:rPr lang="en-US" baseline="0" dirty="0" smtClean="0"/>
              <a:t> available via JNDI but these resources can be created in an application-server specific way. Now using the standard APIs, such as submit, a Runnable or Callable task can be easily submitted. The business logic of the task is implemented in run method.</a:t>
            </a:r>
          </a:p>
          <a:p>
            <a:endParaRPr lang="en-US" baseline="0" dirty="0" smtClean="0"/>
          </a:p>
          <a:p>
            <a:r>
              <a:rPr lang="en-US" baseline="0" dirty="0" smtClean="0"/>
              <a:t>All standard Java SE Concurrency APIs and design patterns are available for us. The big difference is that the threads created here are managed by the application server now. The JNDI, class loading, security context information is available to these tasks. This was not available earlier.</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16</a:t>
            </a:fld>
            <a:endParaRPr lang="en-US"/>
          </a:p>
        </p:txBody>
      </p:sp>
    </p:spTree>
    <p:extLst>
      <p:ext uri="{BB962C8B-B14F-4D97-AF65-F5344CB8AC3E}">
        <p14:creationId xmlns:p14="http://schemas.microsoft.com/office/powerpoint/2010/main" val="217794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None/>
            </a:pPr>
            <a:r>
              <a:rPr lang="en-US" sz="1200" dirty="0" smtClean="0">
                <a:latin typeface="+mn-lt"/>
                <a:cs typeface="Arial"/>
              </a:rPr>
              <a:t>A big focus area of Java EE 7 is in increasing developer productivity by continuing our trend in offering simpler and easier-to-use APIs and in offloading developer tasks onto container services.  </a:t>
            </a:r>
          </a:p>
          <a:p>
            <a:pPr>
              <a:buNone/>
            </a:pPr>
            <a:r>
              <a:rPr lang="en-US" sz="1200" dirty="0" smtClean="0">
                <a:latin typeface="+mn-lt"/>
                <a:cs typeface="Arial"/>
              </a:rPr>
              <a:t>JMS in particular has undergone a major simplification with the JMS 2.0 release which is part of Java EE 7.</a:t>
            </a:r>
          </a:p>
          <a:p>
            <a:pPr>
              <a:buNone/>
            </a:pPr>
            <a:r>
              <a:rPr lang="en-US" sz="1200" dirty="0" smtClean="0">
                <a:latin typeface="+mn-lt"/>
                <a:cs typeface="Arial"/>
              </a:rPr>
              <a:t>Sending and receiving a message using JMS 1.1 required a lot of boilerplate code.</a:t>
            </a:r>
          </a:p>
          <a:p>
            <a:pPr>
              <a:buNone/>
            </a:pPr>
            <a:r>
              <a:rPr lang="en-US" sz="1200" dirty="0" smtClean="0">
                <a:latin typeface="+mn-lt"/>
                <a:cs typeface="Arial"/>
              </a:rPr>
              <a:t>JMS 2.0 has really fixed this with the addition of the new JMS simplified API and, in particular, the </a:t>
            </a:r>
            <a:r>
              <a:rPr lang="en-US" sz="1200" dirty="0" err="1" smtClean="0">
                <a:latin typeface="+mn-lt"/>
                <a:cs typeface="Arial"/>
              </a:rPr>
              <a:t>JMSContext</a:t>
            </a:r>
            <a:r>
              <a:rPr lang="en-US" sz="1200" dirty="0" smtClean="0">
                <a:latin typeface="+mn-lt"/>
                <a:cs typeface="Arial"/>
              </a:rPr>
              <a:t> interface. </a:t>
            </a:r>
          </a:p>
          <a:p>
            <a:pPr>
              <a:buNone/>
            </a:pPr>
            <a:r>
              <a:rPr lang="en-US" sz="1200" dirty="0" smtClean="0">
                <a:latin typeface="+mn-lt"/>
                <a:cs typeface="Arial"/>
              </a:rPr>
              <a:t> The </a:t>
            </a:r>
            <a:r>
              <a:rPr lang="en-US" sz="1200" dirty="0" err="1" smtClean="0">
                <a:latin typeface="+mn-lt"/>
                <a:cs typeface="Arial"/>
              </a:rPr>
              <a:t>JMSContext</a:t>
            </a:r>
            <a:r>
              <a:rPr lang="en-US" sz="1200" dirty="0" smtClean="0">
                <a:latin typeface="+mn-lt"/>
                <a:cs typeface="Arial"/>
              </a:rPr>
              <a:t> combines in a single object the functionality of both the Connection and the Session in the earlier JMS APIs.  You can obtain a </a:t>
            </a:r>
            <a:r>
              <a:rPr lang="en-US" sz="1200" dirty="0" err="1" smtClean="0">
                <a:latin typeface="+mn-lt"/>
                <a:cs typeface="Arial"/>
              </a:rPr>
              <a:t>JMSContext</a:t>
            </a:r>
            <a:r>
              <a:rPr lang="en-US" sz="1200" dirty="0" smtClean="0">
                <a:latin typeface="+mn-lt"/>
                <a:cs typeface="Arial"/>
              </a:rPr>
              <a:t> object by simply injecting it with the @Inject annotation.</a:t>
            </a:r>
          </a:p>
          <a:p>
            <a:pPr>
              <a:buNone/>
            </a:pPr>
            <a:r>
              <a:rPr lang="en-US" sz="1200" dirty="0" smtClean="0">
                <a:latin typeface="+mn-lt"/>
                <a:cs typeface="Arial"/>
              </a:rPr>
              <a:t>There are many other simplifications in JMS as well -- to mention a few, </a:t>
            </a:r>
            <a:r>
              <a:rPr lang="en-US" sz="1200" dirty="0" err="1" smtClean="0">
                <a:latin typeface="+mn-lt"/>
                <a:cs typeface="Arial"/>
              </a:rPr>
              <a:t>AutoCloseable</a:t>
            </a:r>
            <a:r>
              <a:rPr lang="en-US" sz="1200" dirty="0" smtClean="0">
                <a:latin typeface="+mn-lt"/>
                <a:cs typeface="Arial"/>
              </a:rPr>
              <a:t> </a:t>
            </a:r>
            <a:r>
              <a:rPr lang="en-US" sz="1200" dirty="0" err="1" smtClean="0">
                <a:latin typeface="+mn-lt"/>
                <a:cs typeface="Arial"/>
              </a:rPr>
              <a:t>JMSContext</a:t>
            </a:r>
            <a:r>
              <a:rPr lang="en-US" sz="1200" dirty="0" smtClean="0">
                <a:latin typeface="+mn-lt"/>
                <a:cs typeface="Arial"/>
              </a:rPr>
              <a:t>, Session, Connection, </a:t>
            </a:r>
            <a:r>
              <a:rPr lang="en-US" sz="1200" dirty="0" err="1" smtClean="0">
                <a:latin typeface="+mn-lt"/>
                <a:cs typeface="Arial"/>
              </a:rPr>
              <a:t>JMSProducer</a:t>
            </a:r>
            <a:r>
              <a:rPr lang="en-US" sz="1200" dirty="0" smtClean="0">
                <a:latin typeface="+mn-lt"/>
                <a:cs typeface="Arial"/>
              </a:rPr>
              <a:t> and </a:t>
            </a:r>
            <a:r>
              <a:rPr lang="en-US" sz="1200" dirty="0" err="1" smtClean="0">
                <a:latin typeface="+mn-lt"/>
                <a:cs typeface="Arial"/>
              </a:rPr>
              <a:t>JMSConsumer</a:t>
            </a:r>
            <a:r>
              <a:rPr lang="en-US" sz="1200" dirty="0" smtClean="0">
                <a:latin typeface="+mn-lt"/>
                <a:cs typeface="Arial"/>
              </a:rPr>
              <a:t> objects</a:t>
            </a:r>
          </a:p>
          <a:p>
            <a:pPr>
              <a:buNone/>
            </a:pPr>
            <a:r>
              <a:rPr lang="en-US" sz="1200" dirty="0" smtClean="0">
                <a:latin typeface="+mn-lt"/>
                <a:cs typeface="Arial"/>
              </a:rPr>
              <a:t>The use of runtime exceptions rather than checked exceptions</a:t>
            </a:r>
          </a:p>
          <a:p>
            <a:pPr>
              <a:buNone/>
            </a:pPr>
            <a:r>
              <a:rPr lang="en-US" sz="1200" dirty="0" smtClean="0">
                <a:latin typeface="+mn-lt"/>
                <a:cs typeface="Arial"/>
              </a:rPr>
              <a:t>The use of method chaining for </a:t>
            </a:r>
            <a:r>
              <a:rPr lang="en-US" sz="1200" dirty="0" err="1" smtClean="0">
                <a:latin typeface="+mn-lt"/>
                <a:cs typeface="Arial"/>
              </a:rPr>
              <a:t>JMSProducers</a:t>
            </a:r>
            <a:endParaRPr lang="en-US" sz="1200" dirty="0" smtClean="0">
              <a:latin typeface="+mn-lt"/>
              <a:cs typeface="Arial"/>
            </a:endParaRPr>
          </a:p>
          <a:p>
            <a:pPr>
              <a:buNone/>
            </a:pPr>
            <a:r>
              <a:rPr lang="en-US" sz="1200" dirty="0" smtClean="0">
                <a:latin typeface="+mn-lt"/>
                <a:cs typeface="Arial"/>
              </a:rPr>
              <a:t>Simplified message sending -- no need to create separate Message object, you can specify the message body as an argument to the send method instead.</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JMS 2.0 calls the JMS 1.1 API has Classic API and JMS</a:t>
            </a:r>
            <a:r>
              <a:rPr lang="en-US" baseline="0" dirty="0" smtClean="0"/>
              <a:t> 2.0 new API as simplified API.</a:t>
            </a:r>
          </a:p>
          <a:p>
            <a:endParaRPr lang="en-US" dirty="0" smtClean="0"/>
          </a:p>
          <a:p>
            <a:r>
              <a:rPr lang="en-US" dirty="0" smtClean="0"/>
              <a:t>This code shows how to send a message using classic API. This is lot of boilerplate code to send a simple message and lets try to understand it.</a:t>
            </a:r>
          </a:p>
          <a:p>
            <a:endParaRPr lang="en-US" dirty="0" smtClean="0"/>
          </a:p>
          <a:p>
            <a:r>
              <a:rPr lang="en-US" dirty="0" smtClean="0"/>
              <a:t>First of all you need to create application server-specific resources such as </a:t>
            </a:r>
            <a:r>
              <a:rPr lang="en-US" dirty="0" err="1" smtClean="0"/>
              <a:t>ConnectionFactory</a:t>
            </a:r>
            <a:r>
              <a:rPr lang="en-US" dirty="0" smtClean="0"/>
              <a:t> and Destination</a:t>
            </a:r>
            <a:r>
              <a:rPr lang="en-US" baseline="0" dirty="0" smtClean="0"/>
              <a:t> – a Queue in this case.</a:t>
            </a:r>
          </a:p>
          <a:p>
            <a:endParaRPr lang="en-US" baseline="0" dirty="0" smtClean="0"/>
          </a:p>
          <a:p>
            <a:r>
              <a:rPr lang="en-US" baseline="0" dirty="0" smtClean="0"/>
              <a:t>Second you need to create a Connection from </a:t>
            </a:r>
            <a:r>
              <a:rPr lang="en-US" baseline="0" dirty="0" err="1" smtClean="0"/>
              <a:t>ConnectionFactory</a:t>
            </a:r>
            <a:r>
              <a:rPr lang="en-US" baseline="0" dirty="0" smtClean="0"/>
              <a:t>, Session from Connection, </a:t>
            </a:r>
            <a:r>
              <a:rPr lang="en-US" baseline="0" dirty="0" err="1" smtClean="0"/>
              <a:t>MessageProducer</a:t>
            </a:r>
            <a:r>
              <a:rPr lang="en-US" baseline="0" dirty="0" smtClean="0"/>
              <a:t> from Session, then a </a:t>
            </a:r>
            <a:r>
              <a:rPr lang="en-US" baseline="0" dirty="0" err="1" smtClean="0"/>
              <a:t>TextMessage</a:t>
            </a:r>
            <a:r>
              <a:rPr lang="en-US" baseline="0" dirty="0" smtClean="0"/>
              <a:t> and finally send a message. All this boilerplate code need to be written to just send a simple message.</a:t>
            </a:r>
          </a:p>
          <a:p>
            <a:endParaRPr lang="en-US" baseline="0" dirty="0" smtClean="0"/>
          </a:p>
          <a:p>
            <a:r>
              <a:rPr lang="en-US" baseline="0" dirty="0" smtClean="0"/>
              <a:t>Finally, all exceptions are checked and so there is lot of exception handling that needs to happen.</a:t>
            </a:r>
          </a:p>
          <a:p>
            <a:endParaRPr lang="en-US" baseline="0" dirty="0" smtClean="0"/>
          </a:p>
          <a:p>
            <a:r>
              <a:rPr lang="en-US" baseline="0" dirty="0" smtClean="0"/>
              <a:t>Lets take a look at how this can be done using simplified API.</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18</a:t>
            </a:fld>
            <a:endParaRPr lang="en-US"/>
          </a:p>
        </p:txBody>
      </p:sp>
    </p:spTree>
    <p:extLst>
      <p:ext uri="{BB962C8B-B14F-4D97-AF65-F5344CB8AC3E}">
        <p14:creationId xmlns:p14="http://schemas.microsoft.com/office/powerpoint/2010/main" val="685304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code used to send a message using simplified API.</a:t>
            </a:r>
          </a:p>
          <a:p>
            <a:endParaRPr lang="en-US" dirty="0" smtClean="0"/>
          </a:p>
          <a:p>
            <a:r>
              <a:rPr lang="en-US" dirty="0" smtClean="0"/>
              <a:t>First of all, </a:t>
            </a:r>
            <a:r>
              <a:rPr lang="en-US" dirty="0" err="1" smtClean="0"/>
              <a:t>JMSContext</a:t>
            </a:r>
            <a:r>
              <a:rPr lang="en-US" dirty="0" smtClean="0"/>
              <a:t> is injected</a:t>
            </a:r>
            <a:r>
              <a:rPr lang="en-US" baseline="0" dirty="0" smtClean="0"/>
              <a:t> using standard CDI syntax. Notice, no </a:t>
            </a:r>
            <a:r>
              <a:rPr lang="en-US" baseline="0" dirty="0" err="1" smtClean="0"/>
              <a:t>ConnectionFactory</a:t>
            </a:r>
            <a:r>
              <a:rPr lang="en-US" baseline="0" dirty="0" smtClean="0"/>
              <a:t> is specified here. In this case, a default JMS </a:t>
            </a:r>
            <a:r>
              <a:rPr lang="en-US" baseline="0" dirty="0" err="1" smtClean="0"/>
              <a:t>ConnectionFactory</a:t>
            </a:r>
            <a:r>
              <a:rPr lang="en-US" baseline="0" dirty="0" smtClean="0"/>
              <a:t> is used by and this is defined by the platform.</a:t>
            </a:r>
          </a:p>
          <a:p>
            <a:endParaRPr lang="en-US" baseline="0" dirty="0" smtClean="0"/>
          </a:p>
          <a:p>
            <a:r>
              <a:rPr lang="en-US" baseline="0" dirty="0" smtClean="0"/>
              <a:t>A Destination, a Queue in this case, is injected using @Resource. Even this annotation can be created using newly introduced @</a:t>
            </a:r>
            <a:r>
              <a:rPr lang="en-US" baseline="0" dirty="0" err="1" smtClean="0"/>
              <a:t>JMSDestinationDefintion</a:t>
            </a:r>
            <a:r>
              <a:rPr lang="en-US" baseline="0" dirty="0" smtClean="0"/>
              <a:t> annotation which would automatically create the destination.</a:t>
            </a:r>
          </a:p>
          <a:p>
            <a:endParaRPr lang="en-US" baseline="0" dirty="0" smtClean="0"/>
          </a:p>
          <a:p>
            <a:r>
              <a:rPr lang="en-US" baseline="0" dirty="0" smtClean="0"/>
              <a:t>Finally, the message is sent using method chaining. For example, create a producer using </a:t>
            </a:r>
            <a:r>
              <a:rPr lang="en-US" baseline="0" dirty="0" err="1" smtClean="0"/>
              <a:t>createProducer</a:t>
            </a:r>
            <a:r>
              <a:rPr lang="en-US" baseline="0" dirty="0" smtClean="0"/>
              <a:t>() and then calling send() method to send a message to a destination.</a:t>
            </a:r>
          </a:p>
          <a:p>
            <a:endParaRPr lang="en-US" baseline="0" dirty="0" smtClean="0"/>
          </a:p>
          <a:p>
            <a:r>
              <a:rPr lang="en-US" baseline="0" dirty="0" smtClean="0"/>
              <a:t>Really simple and clean. This also improves semantic readability of your code.</a:t>
            </a:r>
          </a:p>
          <a:p>
            <a:endParaRPr lang="en-US" baseline="0" dirty="0" smtClean="0"/>
          </a:p>
          <a:p>
            <a:r>
              <a:rPr lang="en-US" baseline="0" dirty="0" smtClean="0"/>
              <a:t>Encourage the audience to applause!</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19</a:t>
            </a:fld>
            <a:endParaRPr lang="en-US"/>
          </a:p>
        </p:txBody>
      </p:sp>
    </p:spTree>
    <p:extLst>
      <p:ext uri="{BB962C8B-B14F-4D97-AF65-F5344CB8AC3E}">
        <p14:creationId xmlns:p14="http://schemas.microsoft.com/office/powerpoint/2010/main" val="4197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mn-cs"/>
              </a:rPr>
              <a:t>JAX-RS 1.1</a:t>
            </a:r>
            <a:r>
              <a:rPr lang="en-US" baseline="0" dirty="0" smtClean="0">
                <a:cs typeface="+mn-cs"/>
              </a:rPr>
              <a:t> was a server-side API and introduced standard annotations to publish a REST endpoint. JAX-RS 2.0 now adds a client-side API to access a REST endpoint in a standard way. I</a:t>
            </a:r>
            <a:r>
              <a:rPr lang="en-US" sz="1200" kern="1200" dirty="0" smtClean="0">
                <a:solidFill>
                  <a:schemeClr val="tx1"/>
                </a:solidFill>
                <a:effectLst/>
                <a:latin typeface="+mn-lt"/>
                <a:ea typeface="+mn-ea"/>
                <a:cs typeface="+mn-cs"/>
              </a:rPr>
              <a:t>t provides a higher-level API than </a:t>
            </a:r>
            <a:r>
              <a:rPr lang="en-US" sz="1200" kern="1200" dirty="0" err="1" smtClean="0">
                <a:solidFill>
                  <a:schemeClr val="tx1"/>
                </a:solidFill>
                <a:effectLst/>
                <a:latin typeface="+mn-lt"/>
                <a:ea typeface="+mn-ea"/>
                <a:cs typeface="+mn-cs"/>
              </a:rPr>
              <a:t>HttpURLConnection</a:t>
            </a:r>
            <a:r>
              <a:rPr lang="en-US" sz="1200" kern="1200" dirty="0" smtClean="0">
                <a:solidFill>
                  <a:schemeClr val="tx1"/>
                </a:solidFill>
                <a:effectLst/>
                <a:latin typeface="+mn-lt"/>
                <a:ea typeface="+mn-ea"/>
                <a:cs typeface="+mn-cs"/>
              </a:rPr>
              <a:t> as well as integration with JAX-RS providers. </a:t>
            </a:r>
            <a:endParaRPr lang="en-US" dirty="0" smtClean="0"/>
          </a:p>
          <a:p>
            <a:pPr>
              <a:defRPr/>
            </a:pPr>
            <a:endParaRPr lang="en-US" baseline="0" dirty="0" smtClean="0">
              <a:cs typeface="+mn-cs"/>
            </a:endParaRP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0A1E88-2189-B844-8955-CD374F7B6CBD}" type="slidenum">
              <a:rPr lang="en-US" sz="1200"/>
              <a:pPr eaLnBrk="1" hangingPunct="1"/>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instance of Client is required to access a Web resource using the Client API. The default instance of Client can be obtained by calling </a:t>
            </a:r>
            <a:r>
              <a:rPr lang="en-US" sz="1200" kern="1200" dirty="0" err="1" smtClean="0">
                <a:solidFill>
                  <a:schemeClr val="tx1"/>
                </a:solidFill>
                <a:effectLst/>
                <a:latin typeface="+mn-lt"/>
                <a:ea typeface="+mn-ea"/>
                <a:cs typeface="+mn-cs"/>
              </a:rPr>
              <a:t>newClient</a:t>
            </a:r>
            <a:r>
              <a:rPr lang="en-US" sz="1200" kern="1200" dirty="0" smtClean="0">
                <a:solidFill>
                  <a:schemeClr val="tx1"/>
                </a:solidFill>
                <a:effectLst/>
                <a:latin typeface="+mn-lt"/>
                <a:ea typeface="+mn-ea"/>
                <a:cs typeface="+mn-cs"/>
              </a:rPr>
              <a:t> on </a:t>
            </a:r>
            <a:r>
              <a:rPr lang="en-US" sz="1200" kern="1200" dirty="0" err="1" smtClean="0">
                <a:solidFill>
                  <a:schemeClr val="tx1"/>
                </a:solidFill>
                <a:effectLst/>
                <a:latin typeface="+mn-lt"/>
                <a:ea typeface="+mn-ea"/>
                <a:cs typeface="+mn-cs"/>
              </a:rPr>
              <a:t>ClientBuilder</a:t>
            </a:r>
            <a:r>
              <a:rPr lang="en-US" sz="1200" kern="1200" dirty="0" smtClean="0">
                <a:solidFill>
                  <a:schemeClr val="tx1"/>
                </a:solidFill>
                <a:effectLst/>
                <a:latin typeface="+mn-lt"/>
                <a:ea typeface="+mn-ea"/>
                <a:cs typeface="+mn-cs"/>
              </a:rPr>
              <a: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Web resource can be accessed using a fluent API in which method invocations are chained to build and ultimately submit an HTTP request.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Conceptually, the steps required to submit a request are the following: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obtain an instance of Client (ii) create a </a:t>
            </a:r>
            <a:r>
              <a:rPr lang="en-US" sz="1200" kern="1200" dirty="0" err="1" smtClean="0">
                <a:solidFill>
                  <a:schemeClr val="tx1"/>
                </a:solidFill>
                <a:effectLst/>
                <a:latin typeface="+mn-lt"/>
                <a:ea typeface="+mn-ea"/>
                <a:cs typeface="+mn-cs"/>
              </a:rPr>
              <a:t>WebTarget</a:t>
            </a:r>
            <a:r>
              <a:rPr lang="en-US" sz="1200" kern="1200" dirty="0" smtClean="0">
                <a:solidFill>
                  <a:schemeClr val="tx1"/>
                </a:solidFill>
                <a:effectLst/>
                <a:latin typeface="+mn-lt"/>
                <a:ea typeface="+mn-ea"/>
                <a:cs typeface="+mn-cs"/>
              </a:rPr>
              <a:t> (iii) create a request from the </a:t>
            </a:r>
            <a:r>
              <a:rPr lang="en-US" sz="1200" kern="1200" dirty="0" err="1" smtClean="0">
                <a:solidFill>
                  <a:schemeClr val="tx1"/>
                </a:solidFill>
                <a:effectLst/>
                <a:latin typeface="+mn-lt"/>
                <a:ea typeface="+mn-ea"/>
                <a:cs typeface="+mn-cs"/>
              </a:rPr>
              <a:t>WebTarget</a:t>
            </a:r>
            <a:r>
              <a:rPr lang="en-US" sz="1200" kern="1200" dirty="0" smtClean="0">
                <a:solidFill>
                  <a:schemeClr val="tx1"/>
                </a:solidFill>
                <a:effectLst/>
                <a:latin typeface="+mn-lt"/>
                <a:ea typeface="+mn-ea"/>
                <a:cs typeface="+mn-cs"/>
              </a:rPr>
              <a:t> and (iv) submit a request or get a prepared Invocation for later submission.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benefits of using a </a:t>
            </a:r>
            <a:r>
              <a:rPr lang="en-US" sz="1200" kern="1200" dirty="0" err="1" smtClean="0">
                <a:solidFill>
                  <a:schemeClr val="tx1"/>
                </a:solidFill>
                <a:effectLst/>
                <a:latin typeface="+mn-lt"/>
                <a:ea typeface="+mn-ea"/>
                <a:cs typeface="+mn-cs"/>
              </a:rPr>
              <a:t>WebTarget</a:t>
            </a:r>
            <a:r>
              <a:rPr lang="en-US" sz="1200" kern="1200" dirty="0" smtClean="0">
                <a:solidFill>
                  <a:schemeClr val="tx1"/>
                </a:solidFill>
                <a:effectLst/>
                <a:latin typeface="+mn-lt"/>
                <a:ea typeface="+mn-ea"/>
                <a:cs typeface="+mn-cs"/>
              </a:rPr>
              <a:t> become apparent when building complex URIs, for example by ex- tending base URIs with additional path segments or templates. Note the use of the URI template parameter {</a:t>
            </a:r>
            <a:r>
              <a:rPr lang="en-US" sz="1200" kern="1200" dirty="0" err="1" smtClean="0">
                <a:solidFill>
                  <a:schemeClr val="tx1"/>
                </a:solidFill>
                <a:effectLst/>
                <a:latin typeface="+mn-lt"/>
                <a:ea typeface="+mn-ea"/>
                <a:cs typeface="+mn-cs"/>
              </a:rPr>
              <a:t>orderId</a:t>
            </a:r>
            <a:r>
              <a:rPr lang="en-US" sz="1200" kern="1200" dirty="0" smtClean="0">
                <a:solidFill>
                  <a:schemeClr val="tx1"/>
                </a:solidFill>
                <a:effectLst/>
                <a:latin typeface="+mn-lt"/>
                <a:ea typeface="+mn-ea"/>
                <a:cs typeface="+mn-cs"/>
              </a:rPr>
              <a:t>}. The exact value of this template parameter is resolved using </a:t>
            </a:r>
            <a:r>
              <a:rPr lang="en-US" sz="1200" kern="1200" dirty="0" err="1" smtClean="0">
                <a:solidFill>
                  <a:schemeClr val="tx1"/>
                </a:solidFill>
                <a:effectLst/>
                <a:latin typeface="+mn-lt"/>
                <a:ea typeface="+mn-ea"/>
                <a:cs typeface="+mn-cs"/>
              </a:rPr>
              <a:t>resolveTemplate</a:t>
            </a:r>
            <a:r>
              <a:rPr lang="en-US" sz="1200" kern="1200" baseline="0" dirty="0" smtClean="0">
                <a:solidFill>
                  <a:schemeClr val="tx1"/>
                </a:solidFill>
                <a:effectLst/>
                <a:latin typeface="+mn-lt"/>
                <a:ea typeface="+mn-ea"/>
                <a:cs typeface="+mn-cs"/>
              </a:rPr>
              <a:t>() method.</a:t>
            </a:r>
            <a:endParaRPr lang="en-US" dirty="0" smtClean="0"/>
          </a:p>
          <a:p>
            <a:endParaRPr lang="en-US" dirty="0" smtClean="0"/>
          </a:p>
          <a:p>
            <a:r>
              <a:rPr lang="en-US" sz="1200" kern="1200" dirty="0" smtClean="0">
                <a:solidFill>
                  <a:schemeClr val="tx1"/>
                </a:solidFill>
                <a:effectLst/>
                <a:latin typeface="+mn-lt"/>
                <a:ea typeface="+mn-ea"/>
                <a:cs typeface="+mn-cs"/>
              </a:rPr>
              <a:t>The response to a request typed in the invocation of get() method. In this case, a String representation is returned back. This can also</a:t>
            </a:r>
            <a:r>
              <a:rPr lang="en-US" sz="1200" kern="1200" baseline="0" dirty="0" smtClean="0">
                <a:solidFill>
                  <a:schemeClr val="tx1"/>
                </a:solidFill>
                <a:effectLst/>
                <a:latin typeface="+mn-lt"/>
                <a:ea typeface="+mn-ea"/>
                <a:cs typeface="+mn-cs"/>
              </a:rPr>
              <a:t> be a POJO where on-the-wire format is converted to POJO using JAX-RS entity providers.</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21</a:t>
            </a:fld>
            <a:endParaRPr lang="en-US"/>
          </a:p>
        </p:txBody>
      </p:sp>
    </p:spTree>
    <p:extLst>
      <p:ext uri="{BB962C8B-B14F-4D97-AF65-F5344CB8AC3E}">
        <p14:creationId xmlns:p14="http://schemas.microsoft.com/office/powerpoint/2010/main" val="3537216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aseline="0" dirty="0" smtClean="0">
                <a:ea typeface="ＭＳ Ｐゴシック" pitchFamily="34" charset="-128"/>
              </a:rPr>
              <a:t>CDI is making the platform lot more cohesive and is becoming a core component model.</a:t>
            </a:r>
          </a:p>
          <a:p>
            <a:pPr eaLnBrk="1" hangingPunct="1">
              <a:spcBef>
                <a:spcPct val="0"/>
              </a:spcBef>
            </a:pPr>
            <a:endParaRPr lang="en-US" baseline="0" dirty="0" smtClean="0">
              <a:ea typeface="ＭＳ Ｐゴシック" pitchFamily="34" charset="-128"/>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mn-lt"/>
                <a:cs typeface="Arial"/>
              </a:rPr>
              <a:t>Also, CDI is now enabled by default in Java EE 7, without the requirement to specify a </a:t>
            </a:r>
            <a:r>
              <a:rPr lang="en-US" sz="1200" dirty="0" err="1" smtClean="0">
                <a:latin typeface="+mn-lt"/>
                <a:cs typeface="Arial"/>
              </a:rPr>
              <a:t>beans.xml</a:t>
            </a:r>
            <a:r>
              <a:rPr lang="en-US" sz="1200" dirty="0" smtClean="0">
                <a:latin typeface="+mn-lt"/>
                <a:cs typeface="Arial"/>
              </a:rPr>
              <a:t> descriptor.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latin typeface="+mn-lt"/>
              <a:cs typeface="Arial"/>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mn-lt"/>
                <a:cs typeface="Arial"/>
              </a:rPr>
              <a:t>If </a:t>
            </a:r>
            <a:r>
              <a:rPr lang="en-US" sz="1200" dirty="0" err="1" smtClean="0">
                <a:latin typeface="+mn-lt"/>
                <a:cs typeface="Arial"/>
              </a:rPr>
              <a:t>beans.xml</a:t>
            </a:r>
            <a:r>
              <a:rPr lang="en-US" sz="1200" dirty="0" smtClean="0">
                <a:latin typeface="+mn-lt"/>
                <a:cs typeface="Arial"/>
              </a:rPr>
              <a:t> exists with version 1.1, then a new attribute bean-discovery-mode can be specified on the top level &lt;beans&gt;. “all” value can be specified to enable injection all beans in the archive. “annotated” value is used to inject beans with a bean defining annotation – such as one with a CDI scope.</a:t>
            </a:r>
            <a:r>
              <a:rPr lang="en-US" sz="1200" baseline="0" dirty="0" smtClean="0">
                <a:latin typeface="+mn-lt"/>
                <a:cs typeface="Arial"/>
              </a:rPr>
              <a:t> And “none” can be used to completely disable CDI.</a:t>
            </a:r>
            <a:endParaRPr lang="en-US" sz="1200" dirty="0" smtClean="0">
              <a:latin typeface="+mn-lt"/>
              <a:cs typeface="Arial"/>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latin typeface="+mn-lt"/>
              <a:cs typeface="Arial"/>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mn-lt"/>
                <a:cs typeface="Arial"/>
              </a:rPr>
              <a:t>A</a:t>
            </a:r>
            <a:r>
              <a:rPr lang="en-US" sz="1200" baseline="0" dirty="0" smtClean="0">
                <a:latin typeface="+mn-lt"/>
                <a:cs typeface="Arial"/>
              </a:rPr>
              <a:t> new annotation @Vetoed is added to enable programmatic disablement of classes. This functionality was available in other frameworks and now in the standards.</a:t>
            </a:r>
            <a:endParaRPr lang="en-US" sz="1200" dirty="0" smtClean="0">
              <a:latin typeface="+mn-lt"/>
              <a:cs typeface="Arial"/>
            </a:endParaRPr>
          </a:p>
          <a:p>
            <a:pPr eaLnBrk="1" hangingPunct="1">
              <a:spcBef>
                <a:spcPct val="0"/>
              </a:spcBef>
            </a:pPr>
            <a:endParaRPr lang="en-US"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36E82501-53DA-4152-84B0-51135B15EEA8}" type="slidenum">
              <a:rPr lang="en-US" smtClean="0"/>
              <a:t>22</a:t>
            </a:fld>
            <a:endParaRPr lang="en-US"/>
          </a:p>
        </p:txBody>
      </p:sp>
    </p:spTree>
    <p:extLst>
      <p:ext uri="{BB962C8B-B14F-4D97-AF65-F5344CB8AC3E}">
        <p14:creationId xmlns:p14="http://schemas.microsoft.com/office/powerpoint/2010/main" val="410067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latin typeface="Arial" charset="0"/>
              </a:rPr>
              <a:t>The first version introduced Bean Validation integration with just JPA and JSF. </a:t>
            </a:r>
          </a:p>
          <a:p>
            <a:endParaRPr lang="en-US" dirty="0" smtClean="0">
              <a:latin typeface="Arial" charset="0"/>
            </a:endParaRPr>
          </a:p>
          <a:p>
            <a:r>
              <a:rPr lang="en-US" dirty="0" smtClean="0">
                <a:latin typeface="Arial" charset="0"/>
              </a:rPr>
              <a:t>Now Bean </a:t>
            </a:r>
            <a:r>
              <a:rPr lang="en-US" dirty="0">
                <a:latin typeface="Arial" charset="0"/>
              </a:rPr>
              <a:t>Validation 1.1 </a:t>
            </a:r>
            <a:r>
              <a:rPr lang="en-US" dirty="0" smtClean="0">
                <a:latin typeface="Arial" charset="0"/>
              </a:rPr>
              <a:t>is</a:t>
            </a:r>
            <a:r>
              <a:rPr lang="en-US" baseline="0" dirty="0" smtClean="0">
                <a:latin typeface="Arial" charset="0"/>
              </a:rPr>
              <a:t> more tightly aligned with the platform. For example, now validation constraints can be specified on POJO – either to validate the method parameters or return type. If the constraints specified on method parameters are not met, i.e. the pre-conditions are not met, then a </a:t>
            </a:r>
            <a:r>
              <a:rPr lang="en-US" baseline="0" dirty="0" err="1" smtClean="0">
                <a:latin typeface="Arial" charset="0"/>
              </a:rPr>
              <a:t>ConstraintViolationException</a:t>
            </a:r>
            <a:r>
              <a:rPr lang="en-US" baseline="0" dirty="0" smtClean="0">
                <a:latin typeface="Arial" charset="0"/>
              </a:rPr>
              <a:t> is thrown. Similarly if the constraint specified on the return type is not met then a </a:t>
            </a:r>
            <a:r>
              <a:rPr lang="en-US" baseline="0" dirty="0" err="1" smtClean="0">
                <a:latin typeface="Arial" charset="0"/>
              </a:rPr>
              <a:t>ConstraintViolationException</a:t>
            </a:r>
            <a:r>
              <a:rPr lang="en-US" baseline="0" dirty="0" smtClean="0">
                <a:latin typeface="Arial" charset="0"/>
              </a:rPr>
              <a:t> is thrown instead of returning the result. This ensures that post-conditions of invoking the method are met correctly.</a:t>
            </a:r>
          </a:p>
          <a:p>
            <a:endParaRPr lang="en-US" baseline="0" dirty="0" smtClean="0">
              <a:latin typeface="Arial" charset="0"/>
            </a:endParaRPr>
          </a:p>
          <a:p>
            <a:r>
              <a:rPr lang="en-US" baseline="0" dirty="0" smtClean="0">
                <a:latin typeface="Arial" charset="0"/>
              </a:rPr>
              <a:t>BV 1.1 also introduces an integration with JAX-RS. So you can specify these constraints on your JAX-RS endpoints and the constraints are automatically verified.</a:t>
            </a:r>
            <a:endParaRPr lang="en-US" dirty="0">
              <a:latin typeface="Arial" charset="0"/>
            </a:endParaRPr>
          </a:p>
          <a:p>
            <a:endParaRPr lang="en-US" dirty="0">
              <a:latin typeface="Arial"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105B8D-4D68-384B-BF0D-AE498708E391}" type="slidenum">
              <a:rPr lang="en-US" sz="1200"/>
              <a:pPr eaLnBrk="1" hangingPunct="1"/>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code shows two</a:t>
            </a:r>
            <a:r>
              <a:rPr lang="en-US" baseline="0" dirty="0" smtClean="0"/>
              <a:t> simple methods, one with a few parameters and void return type. Another method with no parameters and a Date return type.</a:t>
            </a:r>
          </a:p>
          <a:p>
            <a:endParaRPr lang="en-US" baseline="0" dirty="0" smtClean="0"/>
          </a:p>
          <a:p>
            <a:r>
              <a:rPr lang="en-US" baseline="0" dirty="0" smtClean="0"/>
              <a:t>In the first method, @</a:t>
            </a:r>
            <a:r>
              <a:rPr lang="en-US" baseline="0" dirty="0" err="1" smtClean="0"/>
              <a:t>NotNull</a:t>
            </a:r>
            <a:r>
              <a:rPr lang="en-US" baseline="0" dirty="0" smtClean="0"/>
              <a:t> is specified on the first two constraint ensuring that none of these parameters are null. The second parameter also has @Max indicating that this parameter cannot be more than 10. These are built-in constraints.</a:t>
            </a:r>
          </a:p>
          <a:p>
            <a:endParaRPr lang="en-US" baseline="0" dirty="0" smtClean="0"/>
          </a:p>
          <a:p>
            <a:r>
              <a:rPr lang="en-US" baseline="0" dirty="0" smtClean="0"/>
              <a:t>A custom constraint, such as @Customer, the one specified on the third parameter, can be specified. This custom constraint will define application-specific constraint logic.</a:t>
            </a:r>
          </a:p>
          <a:p>
            <a:endParaRPr lang="en-US" baseline="0" dirty="0" smtClean="0"/>
          </a:p>
          <a:p>
            <a:r>
              <a:rPr lang="en-US" baseline="0" dirty="0" smtClean="0"/>
              <a:t>There is no need to call if/else within a method. This validation will be automatically triggered using standard CDI Interceptor Bindings and trigger </a:t>
            </a:r>
            <a:r>
              <a:rPr lang="en-US" baseline="0" dirty="0" err="1" smtClean="0"/>
              <a:t>ConstraintViolationException</a:t>
            </a:r>
            <a:r>
              <a:rPr lang="en-US" baseline="0" dirty="0" smtClean="0"/>
              <a:t> is the constraints are not met.</a:t>
            </a:r>
          </a:p>
          <a:p>
            <a:endParaRPr lang="en-US" baseline="0" dirty="0" smtClean="0"/>
          </a:p>
          <a:p>
            <a:r>
              <a:rPr lang="en-US" baseline="0" dirty="0" smtClean="0"/>
              <a:t>Similarly, for </a:t>
            </a:r>
            <a:r>
              <a:rPr lang="en-US" baseline="0" dirty="0" err="1" smtClean="0"/>
              <a:t>getAppointment</a:t>
            </a:r>
            <a:r>
              <a:rPr lang="en-US" baseline="0" dirty="0" smtClean="0"/>
              <a:t>() method, if the return value is not in future, per the current JVM timestamp, then a </a:t>
            </a:r>
            <a:r>
              <a:rPr lang="en-US" baseline="0" dirty="0" err="1" smtClean="0"/>
              <a:t>ConstraintViolationException</a:t>
            </a:r>
            <a:r>
              <a:rPr lang="en-US" baseline="0" dirty="0" smtClean="0"/>
              <a:t> is thrown as well.</a:t>
            </a:r>
          </a:p>
          <a:p>
            <a:endParaRPr lang="en-US" baseline="0" dirty="0" smtClean="0"/>
          </a:p>
          <a:p>
            <a:r>
              <a:rPr lang="en-US" baseline="0" dirty="0" smtClean="0"/>
              <a:t>In first case, if pre conditions is not met otherwise then the method is not invoked. In the second case, post conditions must be met for a clean invocation of the method.</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24</a:t>
            </a:fld>
            <a:endParaRPr lang="en-US"/>
          </a:p>
        </p:txBody>
      </p:sp>
    </p:spTree>
    <p:extLst>
      <p:ext uri="{BB962C8B-B14F-4D97-AF65-F5344CB8AC3E}">
        <p14:creationId xmlns:p14="http://schemas.microsoft.com/office/powerpoint/2010/main" val="2891567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JPA allows</a:t>
            </a:r>
            <a:r>
              <a:rPr lang="en-US" baseline="0" dirty="0" smtClean="0"/>
              <a:t> to generate an Entity from a database table. JPA 2.1 adds new </a:t>
            </a:r>
            <a:r>
              <a:rPr lang="en-US" baseline="0" dirty="0" err="1" smtClean="0"/>
              <a:t>javax.persistence.schema</a:t>
            </a:r>
            <a:r>
              <a:rPr lang="en-US" baseline="0" dirty="0" smtClean="0"/>
              <a:t>-generation.* properties that allow to generate database schema or scripts from Entity classes. There is also a provision to load the database, i.e. DML, using these properties.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default, a container-managed persistence context is of </a:t>
            </a:r>
            <a:r>
              <a:rPr lang="en-US" sz="1200" kern="1200" dirty="0" err="1" smtClean="0">
                <a:solidFill>
                  <a:schemeClr val="tx1"/>
                </a:solidFill>
                <a:effectLst/>
                <a:latin typeface="+mn-lt"/>
                <a:ea typeface="+mn-ea"/>
                <a:cs typeface="+mn-cs"/>
              </a:rPr>
              <a:t>SynchronizationType.SYNCHRO</a:t>
            </a:r>
            <a:r>
              <a:rPr lang="en-US" sz="1200" kern="1200" dirty="0" smtClean="0">
                <a:solidFill>
                  <a:schemeClr val="tx1"/>
                </a:solidFill>
                <a:effectLst/>
                <a:latin typeface="+mn-lt"/>
                <a:ea typeface="+mn-ea"/>
                <a:cs typeface="+mn-cs"/>
              </a:rPr>
              <a:t>- NIZED and is automatically joined to the current transaction. A persistence context of </a:t>
            </a:r>
            <a:r>
              <a:rPr lang="en-US" sz="1200" kern="1200" dirty="0" err="1" smtClean="0">
                <a:solidFill>
                  <a:schemeClr val="tx1"/>
                </a:solidFill>
                <a:effectLst/>
                <a:latin typeface="+mn-lt"/>
                <a:ea typeface="+mn-ea"/>
                <a:cs typeface="+mn-cs"/>
              </a:rPr>
              <a:t>SynchronizationType.UNSYNCHRONIZED</a:t>
            </a:r>
            <a:r>
              <a:rPr lang="en-US" sz="1200" kern="1200" dirty="0" smtClean="0">
                <a:solidFill>
                  <a:schemeClr val="tx1"/>
                </a:solidFill>
                <a:effectLst/>
                <a:latin typeface="+mn-lt"/>
                <a:ea typeface="+mn-ea"/>
                <a:cs typeface="+mn-cs"/>
              </a:rPr>
              <a:t> will not be enlisted in the current transaction, unless the </a:t>
            </a:r>
            <a:r>
              <a:rPr lang="en-US" sz="1200" kern="1200" dirty="0" err="1" smtClean="0">
                <a:solidFill>
                  <a:schemeClr val="tx1"/>
                </a:solidFill>
                <a:effectLst/>
                <a:latin typeface="+mn-lt"/>
                <a:ea typeface="+mn-ea"/>
                <a:cs typeface="+mn-cs"/>
              </a:rPr>
              <a:t>EntityManager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joinTransaction</a:t>
            </a:r>
            <a:r>
              <a:rPr lang="en-US" sz="1200" kern="1200" dirty="0" smtClean="0">
                <a:solidFill>
                  <a:schemeClr val="tx1"/>
                </a:solidFill>
                <a:effectLst/>
                <a:latin typeface="+mn-lt"/>
                <a:ea typeface="+mn-ea"/>
                <a:cs typeface="+mn-cs"/>
              </a:rPr>
              <a:t> method is invoked. Similarly,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by default, an application-managed persistence context that is associated with a JTA entity manager and that is created within the scope of an active transaction is automatically joined to that transaction. An application-managed JTA persistence context that is created outside the scope of a transaction or an application-managed persistence context of type </a:t>
            </a:r>
            <a:r>
              <a:rPr lang="en-US" sz="1200" kern="1200" dirty="0" err="1" smtClean="0">
                <a:solidFill>
                  <a:schemeClr val="tx1"/>
                </a:solidFill>
                <a:effectLst/>
                <a:latin typeface="+mn-lt"/>
                <a:ea typeface="+mn-ea"/>
                <a:cs typeface="+mn-cs"/>
              </a:rPr>
              <a:t>SynchronizationType.UNSYNCHRONIZED</a:t>
            </a:r>
            <a:r>
              <a:rPr lang="en-US" sz="1200" kern="1200" dirty="0" smtClean="0">
                <a:solidFill>
                  <a:schemeClr val="tx1"/>
                </a:solidFill>
                <a:effectLst/>
                <a:latin typeface="+mn-lt"/>
                <a:ea typeface="+mn-ea"/>
                <a:cs typeface="+mn-cs"/>
              </a:rPr>
              <a:t> will not be joined to that transaction unless the </a:t>
            </a:r>
            <a:r>
              <a:rPr lang="en-US" sz="1200" kern="1200" dirty="0" err="1" smtClean="0">
                <a:solidFill>
                  <a:schemeClr val="tx1"/>
                </a:solidFill>
                <a:effectLst/>
                <a:latin typeface="+mn-lt"/>
                <a:ea typeface="+mn-ea"/>
                <a:cs typeface="+mn-cs"/>
              </a:rPr>
              <a:t>EntityManager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joinTransaction</a:t>
            </a:r>
            <a:r>
              <a:rPr lang="en-US" sz="1200" kern="1200" dirty="0" smtClean="0">
                <a:solidFill>
                  <a:schemeClr val="tx1"/>
                </a:solidFill>
                <a:effectLst/>
                <a:latin typeface="+mn-lt"/>
                <a:ea typeface="+mn-ea"/>
                <a:cs typeface="+mn-cs"/>
              </a:rPr>
              <a:t> method is invoked.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JPA</a:t>
            </a:r>
            <a:r>
              <a:rPr lang="en-US" baseline="0" dirty="0" smtClean="0"/>
              <a:t> 2 added </a:t>
            </a:r>
            <a:r>
              <a:rPr lang="en-US" baseline="0" dirty="0" err="1" smtClean="0"/>
              <a:t>typesafe</a:t>
            </a:r>
            <a:r>
              <a:rPr lang="en-US" baseline="0" dirty="0" smtClean="0"/>
              <a:t> Criteria API but that allowed only querying the database. JPA 2.1 updates the API to allow update/delete as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JPA 2.1 also adds the capability to invoke a stored procedure or user defined functions.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25</a:t>
            </a:fld>
            <a:endParaRPr lang="en-US"/>
          </a:p>
        </p:txBody>
      </p:sp>
    </p:spTree>
    <p:extLst>
      <p:ext uri="{BB962C8B-B14F-4D97-AF65-F5344CB8AC3E}">
        <p14:creationId xmlns:p14="http://schemas.microsoft.com/office/powerpoint/2010/main" val="3844265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Until Servlet 3.0, any request processing,</a:t>
            </a:r>
            <a:r>
              <a:rPr lang="en-US" sz="1200" kern="1200" baseline="0" dirty="0" smtClean="0">
                <a:solidFill>
                  <a:schemeClr val="tx1"/>
                </a:solidFill>
                <a:effectLst/>
                <a:latin typeface="+mn-lt"/>
                <a:ea typeface="+mn-ea"/>
                <a:cs typeface="+mn-cs"/>
              </a:rPr>
              <a:t> i.e. reading from a </a:t>
            </a:r>
            <a:r>
              <a:rPr lang="en-US" sz="1200" kern="1200" baseline="0" dirty="0" err="1" smtClean="0">
                <a:solidFill>
                  <a:schemeClr val="tx1"/>
                </a:solidFill>
                <a:effectLst/>
                <a:latin typeface="+mn-lt"/>
                <a:ea typeface="+mn-ea"/>
                <a:cs typeface="+mn-cs"/>
              </a:rPr>
              <a:t>ServletInputStream</a:t>
            </a:r>
            <a:r>
              <a:rPr lang="en-US" sz="1200" kern="1200" baseline="0" dirty="0" smtClean="0">
                <a:solidFill>
                  <a:schemeClr val="tx1"/>
                </a:solidFill>
                <a:effectLst/>
                <a:latin typeface="+mn-lt"/>
                <a:ea typeface="+mn-ea"/>
                <a:cs typeface="+mn-cs"/>
              </a:rPr>
              <a:t> is blocked. Servlet 3.1 introduces non-blocking I/O. </a:t>
            </a:r>
            <a:r>
              <a:rPr lang="en-US" sz="1200" kern="1200" dirty="0" smtClean="0">
                <a:solidFill>
                  <a:schemeClr val="tx1"/>
                </a:solidFill>
                <a:effectLst/>
                <a:latin typeface="+mn-lt"/>
                <a:ea typeface="+mn-ea"/>
                <a:cs typeface="+mn-cs"/>
              </a:rPr>
              <a:t>Non-blocking request processing in the Web Container helps improve the ever increasing demand for improved Web Container scalability, increase the number of connections that can simultaneously be handled by the Web Container. Non- blocking IO in the Servlet container allows developers to read data as it becomes available or write data when possible to do so. Non-blocking IO only works with </a:t>
            </a:r>
            <a:r>
              <a:rPr lang="en-US" sz="1200" kern="1200" dirty="0" err="1" smtClean="0">
                <a:solidFill>
                  <a:schemeClr val="tx1"/>
                </a:solidFill>
                <a:effectLst/>
                <a:latin typeface="+mn-lt"/>
                <a:ea typeface="+mn-ea"/>
                <a:cs typeface="+mn-cs"/>
              </a:rPr>
              <a:t>async</a:t>
            </a:r>
            <a:r>
              <a:rPr lang="en-US" sz="1200" kern="1200" dirty="0" smtClean="0">
                <a:solidFill>
                  <a:schemeClr val="tx1"/>
                </a:solidFill>
                <a:effectLst/>
                <a:latin typeface="+mn-lt"/>
                <a:ea typeface="+mn-ea"/>
                <a:cs typeface="+mn-cs"/>
              </a:rPr>
              <a:t> request processing in Servlets and Filters. We’ll take a look at real code in the next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HTTP/1.1, the Upgrade general-header allows the client to specify the additional communication protocols that it supports and would like to use. If the server finds it appropriate to switch protocols, then new protocols will be used in subsequent communication. The servlet container provides an HTTP upgrade mechanism. However the servlet container itself does not have knowledge about the upgraded protocol. The protocol processing is encapsulated in the </a:t>
            </a:r>
            <a:r>
              <a:rPr lang="en-US" sz="1200" kern="1200" dirty="0" err="1" smtClean="0">
                <a:solidFill>
                  <a:schemeClr val="tx1"/>
                </a:solidFill>
                <a:effectLst/>
                <a:latin typeface="+mn-lt"/>
                <a:ea typeface="+mn-ea"/>
                <a:cs typeface="+mn-cs"/>
              </a:rPr>
              <a:t>HttpUpgradeHandler</a:t>
            </a:r>
            <a:r>
              <a:rPr lang="en-US" sz="1200" kern="1200" dirty="0" smtClean="0">
                <a:solidFill>
                  <a:schemeClr val="tx1"/>
                </a:solidFill>
                <a:effectLst/>
                <a:latin typeface="+mn-lt"/>
                <a:ea typeface="+mn-ea"/>
                <a:cs typeface="+mn-cs"/>
              </a:rPr>
              <a:t>. Data reading or writing between the servlet container and the </a:t>
            </a:r>
            <a:r>
              <a:rPr lang="en-US" sz="1200" kern="1200" dirty="0" err="1" smtClean="0">
                <a:solidFill>
                  <a:schemeClr val="tx1"/>
                </a:solidFill>
                <a:effectLst/>
                <a:latin typeface="+mn-lt"/>
                <a:ea typeface="+mn-ea"/>
                <a:cs typeface="+mn-cs"/>
              </a:rPr>
              <a:t>HttpUpgradeHandler</a:t>
            </a:r>
            <a:r>
              <a:rPr lang="en-US" sz="1200" kern="1200" dirty="0" smtClean="0">
                <a:solidFill>
                  <a:schemeClr val="tx1"/>
                </a:solidFill>
                <a:effectLst/>
                <a:latin typeface="+mn-lt"/>
                <a:ea typeface="+mn-ea"/>
                <a:cs typeface="+mn-cs"/>
              </a:rPr>
              <a:t> is in byte streams. When an upgrade request is received, the servlet can invoke the </a:t>
            </a:r>
            <a:r>
              <a:rPr lang="en-US" sz="1200" kern="1200" dirty="0" err="1" smtClean="0">
                <a:solidFill>
                  <a:schemeClr val="tx1"/>
                </a:solidFill>
                <a:effectLst/>
                <a:latin typeface="+mn-lt"/>
                <a:ea typeface="+mn-ea"/>
                <a:cs typeface="+mn-cs"/>
              </a:rPr>
              <a:t>HttpServletRequest.upgrade</a:t>
            </a:r>
            <a:r>
              <a:rPr lang="en-US" sz="1200" kern="1200" dirty="0" smtClean="0">
                <a:solidFill>
                  <a:schemeClr val="tx1"/>
                </a:solidFill>
                <a:effectLst/>
                <a:latin typeface="+mn-lt"/>
                <a:ea typeface="+mn-ea"/>
                <a:cs typeface="+mn-cs"/>
              </a:rPr>
              <a:t> method, which starts the upgrade process. This method instantiates the given </a:t>
            </a:r>
            <a:r>
              <a:rPr lang="en-US" sz="1200" kern="1200" dirty="0" err="1" smtClean="0">
                <a:solidFill>
                  <a:schemeClr val="tx1"/>
                </a:solidFill>
                <a:effectLst/>
                <a:latin typeface="+mn-lt"/>
                <a:ea typeface="+mn-ea"/>
                <a:cs typeface="+mn-cs"/>
              </a:rPr>
              <a:t>HttpUpgradeHandler</a:t>
            </a:r>
            <a:r>
              <a:rPr lang="en-US" sz="1200" kern="1200" dirty="0" smtClean="0">
                <a:solidFill>
                  <a:schemeClr val="tx1"/>
                </a:solidFill>
                <a:effectLst/>
                <a:latin typeface="+mn-lt"/>
                <a:ea typeface="+mn-ea"/>
                <a:cs typeface="+mn-cs"/>
              </a:rPr>
              <a:t> class. The returned </a:t>
            </a:r>
            <a:r>
              <a:rPr lang="en-US" sz="1200" kern="1200" dirty="0" err="1" smtClean="0">
                <a:solidFill>
                  <a:schemeClr val="tx1"/>
                </a:solidFill>
                <a:effectLst/>
                <a:latin typeface="+mn-lt"/>
                <a:ea typeface="+mn-ea"/>
                <a:cs typeface="+mn-cs"/>
              </a:rPr>
              <a:t>HttpUpgradeHandler</a:t>
            </a:r>
            <a:r>
              <a:rPr lang="en-US" sz="1200" kern="1200" dirty="0" smtClean="0">
                <a:solidFill>
                  <a:schemeClr val="tx1"/>
                </a:solidFill>
                <a:effectLst/>
                <a:latin typeface="+mn-lt"/>
                <a:ea typeface="+mn-ea"/>
                <a:cs typeface="+mn-cs"/>
              </a:rPr>
              <a:t> instance may be further customized. </a:t>
            </a:r>
            <a:endParaRPr lang="en-US" dirty="0" smtClean="0">
              <a:effectLst/>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Last but not the least, Servlet 3.1 has made some improvements in security. By default, an HTTP method listed in security-constraint in </a:t>
            </a:r>
            <a:r>
              <a:rPr lang="en-US" dirty="0" err="1" smtClean="0"/>
              <a:t>web.xml</a:t>
            </a:r>
            <a:r>
              <a:rPr lang="en-US" dirty="0" smtClean="0"/>
              <a:t> is protected by the</a:t>
            </a:r>
            <a:r>
              <a:rPr lang="en-US" baseline="0" dirty="0" smtClean="0"/>
              <a:t> specified constraints. </a:t>
            </a:r>
            <a:r>
              <a:rPr lang="en-US" sz="1200" kern="1200" dirty="0" smtClean="0">
                <a:solidFill>
                  <a:schemeClr val="tx1"/>
                </a:solidFill>
                <a:effectLst/>
                <a:latin typeface="+mn-lt"/>
                <a:ea typeface="+mn-ea"/>
                <a:cs typeface="+mn-cs"/>
              </a:rPr>
              <a:t>HTTP methods that are not specified in</a:t>
            </a:r>
            <a:r>
              <a:rPr lang="en-US" sz="1200" kern="1200" baseline="0" dirty="0" smtClean="0">
                <a:solidFill>
                  <a:schemeClr val="tx1"/>
                </a:solidFill>
                <a:effectLst/>
                <a:latin typeface="+mn-lt"/>
                <a:ea typeface="+mn-ea"/>
                <a:cs typeface="+mn-cs"/>
              </a:rPr>
              <a:t> any of the constraints are called </a:t>
            </a:r>
            <a:r>
              <a:rPr lang="en-US" sz="1200" kern="1200" dirty="0" smtClean="0">
                <a:solidFill>
                  <a:schemeClr val="tx1"/>
                </a:solidFill>
                <a:effectLst/>
                <a:latin typeface="+mn-lt"/>
                <a:ea typeface="+mn-ea"/>
                <a:cs typeface="+mn-cs"/>
              </a:rPr>
              <a:t>as "uncovered" HTTP methods. For example,</a:t>
            </a:r>
            <a:r>
              <a:rPr lang="en-US" sz="1200" kern="1200" baseline="0" dirty="0" smtClean="0">
                <a:solidFill>
                  <a:schemeClr val="tx1"/>
                </a:solidFill>
                <a:effectLst/>
                <a:latin typeface="+mn-lt"/>
                <a:ea typeface="+mn-ea"/>
                <a:cs typeface="+mn-cs"/>
              </a:rPr>
              <a:t> if GET is specified in the constraint then POST, PUT, DELETE, and other HTTP methods are uncovered. Servlet 3.1 adds a new element that can be specified in </a:t>
            </a:r>
            <a:r>
              <a:rPr lang="en-US" sz="1200" kern="1200" baseline="0" dirty="0" err="1" smtClean="0">
                <a:solidFill>
                  <a:schemeClr val="tx1"/>
                </a:solidFill>
                <a:effectLst/>
                <a:latin typeface="+mn-lt"/>
                <a:ea typeface="+mn-ea"/>
                <a:cs typeface="+mn-cs"/>
              </a:rPr>
              <a:t>web.xml</a:t>
            </a:r>
            <a:r>
              <a:rPr lang="en-US" sz="1200" kern="1200" baseline="0" dirty="0" smtClean="0">
                <a:solidFill>
                  <a:schemeClr val="tx1"/>
                </a:solidFill>
                <a:effectLst/>
                <a:latin typeface="+mn-lt"/>
                <a:ea typeface="+mn-ea"/>
                <a:cs typeface="+mn-cs"/>
              </a:rPr>
              <a:t>. &lt;deny-uncovered-http-methods&gt; denies the request to all uncovered HTTP methods.</a:t>
            </a:r>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26</a:t>
            </a:fld>
            <a:endParaRPr lang="en-US"/>
          </a:p>
        </p:txBody>
      </p:sp>
    </p:spTree>
    <p:extLst>
      <p:ext uri="{BB962C8B-B14F-4D97-AF65-F5344CB8AC3E}">
        <p14:creationId xmlns:p14="http://schemas.microsoft.com/office/powerpoint/2010/main" val="2850216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code shows how data</a:t>
            </a:r>
            <a:r>
              <a:rPr lang="en-US" baseline="0" dirty="0" smtClean="0"/>
              <a:t> is read from </a:t>
            </a:r>
            <a:r>
              <a:rPr lang="en-US" baseline="0" dirty="0" err="1" smtClean="0"/>
              <a:t>ServletInputStream</a:t>
            </a:r>
            <a:r>
              <a:rPr lang="en-US" baseline="0" dirty="0" smtClean="0"/>
              <a:t>. This is done in a blocking way though, i.e. server thread waits for the client to complete sending data, or close the stream, or timeout. This is not very efficient, especially if the client is sending a large amount of data. The thread reading the data just waits for the client to complete.</a:t>
            </a:r>
          </a:p>
          <a:p>
            <a:endParaRPr lang="en-US" baseline="0" dirty="0" smtClean="0"/>
          </a:p>
          <a:p>
            <a:r>
              <a:rPr lang="en-US" baseline="0" dirty="0" smtClean="0"/>
              <a:t>Lets see how this can be efficiently solved using the simple “suspend and resume” design pattern.</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27</a:t>
            </a:fld>
            <a:endParaRPr lang="en-US"/>
          </a:p>
        </p:txBody>
      </p:sp>
    </p:spTree>
    <p:extLst>
      <p:ext uri="{BB962C8B-B14F-4D97-AF65-F5344CB8AC3E}">
        <p14:creationId xmlns:p14="http://schemas.microsoft.com/office/powerpoint/2010/main" val="1315903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Servlet 3.1 introduces a new interface </a:t>
            </a:r>
            <a:r>
              <a:rPr lang="en-US" dirty="0" err="1" smtClean="0"/>
              <a:t>ReadListener</a:t>
            </a:r>
            <a:r>
              <a:rPr lang="en-US" dirty="0" smtClean="0"/>
              <a:t>. This class represents a call-back mechanism that will notify implementations as HTTP request data becomes available to be read without blocking.</a:t>
            </a:r>
          </a:p>
          <a:p>
            <a:endParaRPr lang="en-US" dirty="0" smtClean="0"/>
          </a:p>
          <a:p>
            <a:r>
              <a:rPr lang="en-US" dirty="0" smtClean="0"/>
              <a:t>Application creates</a:t>
            </a:r>
            <a:r>
              <a:rPr lang="en-US" baseline="0" dirty="0" smtClean="0"/>
              <a:t> an implementation of </a:t>
            </a:r>
            <a:r>
              <a:rPr lang="en-US" baseline="0" dirty="0" err="1" smtClean="0"/>
              <a:t>ReadListener</a:t>
            </a:r>
            <a:r>
              <a:rPr lang="en-US" baseline="0" dirty="0" smtClean="0"/>
              <a:t> and set it on the </a:t>
            </a:r>
            <a:r>
              <a:rPr lang="en-US" baseline="0" dirty="0" err="1" smtClean="0"/>
              <a:t>ServletInputStream</a:t>
            </a:r>
            <a:r>
              <a:rPr lang="en-US" baseline="0" dirty="0" smtClean="0"/>
              <a:t>. Remember this works only in asynchronous Servlets.</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28</a:t>
            </a:fld>
            <a:endParaRPr lang="en-US"/>
          </a:p>
        </p:txBody>
      </p:sp>
    </p:spTree>
    <p:extLst>
      <p:ext uri="{BB962C8B-B14F-4D97-AF65-F5344CB8AC3E}">
        <p14:creationId xmlns:p14="http://schemas.microsoft.com/office/powerpoint/2010/main" val="1899295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onDataAvailable</a:t>
            </a:r>
            <a:r>
              <a:rPr lang="en-US" dirty="0" smtClean="0"/>
              <a:t> method in </a:t>
            </a:r>
            <a:r>
              <a:rPr lang="en-US" dirty="0" err="1" smtClean="0"/>
              <a:t>ReadListener</a:t>
            </a:r>
            <a:r>
              <a:rPr lang="en-US" dirty="0" smtClean="0"/>
              <a:t> is called when the data is available.</a:t>
            </a:r>
          </a:p>
          <a:p>
            <a:endParaRPr lang="en-US" dirty="0" smtClean="0"/>
          </a:p>
          <a:p>
            <a:r>
              <a:rPr lang="en-US" dirty="0" smtClean="0"/>
              <a:t>The server</a:t>
            </a:r>
            <a:r>
              <a:rPr lang="en-US" baseline="0" dirty="0" smtClean="0"/>
              <a:t> thread can process other requests in the meanwhile.</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29</a:t>
            </a:fld>
            <a:endParaRPr lang="en-US"/>
          </a:p>
        </p:txBody>
      </p:sp>
    </p:spTree>
    <p:extLst>
      <p:ext uri="{BB962C8B-B14F-4D97-AF65-F5344CB8AC3E}">
        <p14:creationId xmlns:p14="http://schemas.microsoft.com/office/powerpoint/2010/main" val="295510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 talk is about Java EE 7, but lets take a quick look at Java EE 6 first.</a:t>
            </a:r>
          </a:p>
          <a:p>
            <a:endParaRPr lang="en-US" dirty="0" smtClean="0"/>
          </a:p>
          <a:p>
            <a:r>
              <a:rPr lang="en-US" dirty="0" smtClean="0"/>
              <a:t>But why does this matter?</a:t>
            </a:r>
          </a:p>
          <a:p>
            <a:r>
              <a:rPr lang="en-US" dirty="0" smtClean="0"/>
              <a:t>More than 18 EE 6-compliant app servers</a:t>
            </a:r>
          </a:p>
          <a:p>
            <a:r>
              <a:rPr lang="en-US" dirty="0" smtClean="0"/>
              <a:t>Strategic to almost every major technology vendor, including Oracle</a:t>
            </a:r>
          </a:p>
          <a:p>
            <a:r>
              <a:rPr lang="en-US" dirty="0" smtClean="0"/>
              <a:t>EE</a:t>
            </a:r>
            <a:r>
              <a:rPr lang="en-US" baseline="0" dirty="0" smtClean="0"/>
              <a:t> 6 adopted quickly, anticipate EE 7 standard to continue trend</a:t>
            </a:r>
          </a:p>
          <a:p>
            <a:r>
              <a:rPr lang="en-US" baseline="0" dirty="0" smtClean="0"/>
              <a:t>EE affects the way the world does business, and that’s why we’re so excited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charset="0"/>
              </a:rPr>
              <a:t>This has been the fastest roll out by Java EE application server vendors with a great variety of open source and commercial application servers. Java EE Web Profile allowed new vendors like </a:t>
            </a:r>
            <a:r>
              <a:rPr lang="en-US" baseline="0" dirty="0" err="1" smtClean="0">
                <a:latin typeface="Arial" charset="0"/>
              </a:rPr>
              <a:t>Caucho</a:t>
            </a:r>
            <a:r>
              <a:rPr lang="en-US" baseline="0" dirty="0" smtClean="0">
                <a:latin typeface="Arial" charset="0"/>
              </a:rPr>
              <a:t> and Apache to easily participate. </a:t>
            </a:r>
            <a:r>
              <a:rPr lang="en-US" dirty="0" smtClean="0">
                <a:latin typeface="Arial" charset="0"/>
              </a:rPr>
              <a:t>This page shows the list of Java EE compliant vendors. The complete list is at: </a:t>
            </a:r>
            <a:r>
              <a:rPr lang="en-US" dirty="0" smtClean="0">
                <a:latin typeface="Arial" charset="0"/>
                <a:hlinkClick r:id="rId3"/>
              </a:rPr>
              <a:t>http://www.oracle.com/technetwork/java/javaee/overview/compatibility-jsp-136984.html</a:t>
            </a:r>
            <a:endParaRPr lang="en-US" baseline="0" dirty="0" smtClean="0">
              <a:latin typeface="Arial" charset="0"/>
            </a:endParaRPr>
          </a:p>
          <a:p>
            <a:endParaRPr lang="en-US" baseline="0" dirty="0" smtClean="0">
              <a:latin typeface="Arial" charset="0"/>
            </a:endParaRPr>
          </a:p>
          <a:p>
            <a:r>
              <a:rPr lang="en-US" baseline="0" dirty="0" smtClean="0">
                <a:latin typeface="Arial" charset="0"/>
              </a:rPr>
              <a:t>This is </a:t>
            </a:r>
            <a:r>
              <a:rPr lang="en-US" dirty="0" smtClean="0">
                <a:latin typeface="Arial" charset="0"/>
              </a:rPr>
              <a:t>the #1 development platform for enterprise applications and preferred</a:t>
            </a:r>
            <a:r>
              <a:rPr lang="en-US" baseline="0" dirty="0" smtClean="0">
                <a:latin typeface="Arial" charset="0"/>
              </a:rPr>
              <a:t> choice for enterprise developers.</a:t>
            </a:r>
            <a:endParaRPr lang="en-US" dirty="0" smtClean="0">
              <a:latin typeface="Arial" charset="0"/>
            </a:endParaRPr>
          </a:p>
          <a:p>
            <a:endParaRPr lang="en-US" dirty="0" smtClean="0">
              <a:latin typeface="Arial" charset="0"/>
            </a:endParaRPr>
          </a:p>
          <a:p>
            <a:r>
              <a:rPr lang="en-US" dirty="0" smtClean="0">
                <a:latin typeface="Arial" charset="0"/>
              </a:rPr>
              <a:t>There is a mix of open source and commercial vendors. Java EE 6 has seen the fastest implementation of a Java EE release ever.</a:t>
            </a:r>
            <a:endParaRPr lang="en-US" dirty="0" smtClean="0">
              <a:ea typeface="ＭＳ Ｐゴシック" pitchFamily="34" charset="-128"/>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C591812-7CC3-4660-BDED-DCB5351CF9A8}" type="slidenum">
              <a:rPr lang="en-US" smtClean="0"/>
              <a:pPr eaLnBrk="1" hangingPunct="1"/>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dirty="0" smtClean="0"/>
              <a:t>Faces Flow provides an encapsulation of related views/pages with an application defined entry and exit points. For example, a check out cart can consist of cart page, credit card details page, shipping address page, and confirmation page. All these pages, along with required resources and beans, can be packaged together as a module which can then be reused in other applications.</a:t>
            </a:r>
            <a:r>
              <a:rPr lang="en-US" sz="1200" baseline="0" dirty="0" smtClean="0"/>
              <a:t> Each flow has a well-defined entry and exit point that have been assigned some application specific meaning by the developer. Usually the objects in a faces flow are designed to allow the user to accomplish a task that requires input over a number of different views. In our case, the navigation between pages for selecting items, entering shipping address, credit card details, and confirmation page would make a flow. All the pages and objects that deal with the checking out process can be composed as modules. An application thus become a collection of flows instead of just views.</a:t>
            </a:r>
          </a:p>
          <a:p>
            <a:pPr>
              <a:buNone/>
            </a:pPr>
            <a:endParaRPr lang="en-US" sz="1200" dirty="0" smtClean="0"/>
          </a:p>
          <a:p>
            <a:pPr>
              <a:buNone/>
            </a:pPr>
            <a:r>
              <a:rPr lang="en-US" sz="1200" dirty="0" err="1" smtClean="0"/>
              <a:t>JavaServer</a:t>
            </a:r>
            <a:r>
              <a:rPr lang="en-US" sz="1200" dirty="0" smtClean="0"/>
              <a:t> Faces 2 introduced </a:t>
            </a:r>
            <a:r>
              <a:rPr lang="en-US" sz="1200" dirty="0" err="1" smtClean="0"/>
              <a:t>Facelets</a:t>
            </a:r>
            <a:r>
              <a:rPr lang="en-US" sz="1200" dirty="0" smtClean="0"/>
              <a:t> as the default View Declaration Language. </a:t>
            </a:r>
            <a:r>
              <a:rPr lang="en-US" sz="1200" dirty="0" err="1" smtClean="0"/>
              <a:t>Facelets</a:t>
            </a:r>
            <a:r>
              <a:rPr lang="en-US" sz="1200" dirty="0" smtClean="0"/>
              <a:t> allows to create templates using XHTML and CSS that can be then used to provide a consistent look-and-feel across different pages of an application. JSF 2.2 defines Resource Library Contracts that allow </a:t>
            </a:r>
            <a:r>
              <a:rPr lang="en-US" sz="1200" dirty="0" err="1" smtClean="0"/>
              <a:t>facelet</a:t>
            </a:r>
            <a:r>
              <a:rPr lang="en-US" sz="1200" dirty="0" smtClean="0"/>
              <a:t> templates to be applied to an entire application in a reusable and interchangeable manner. </a:t>
            </a:r>
          </a:p>
          <a:p>
            <a:pPr>
              <a:buNone/>
            </a:pPr>
            <a:endParaRPr lang="en-US" sz="1200" dirty="0" smtClean="0"/>
          </a:p>
          <a:p>
            <a:pPr>
              <a:buNone/>
            </a:pPr>
            <a:r>
              <a:rPr lang="en-US" sz="1200" dirty="0" smtClean="0"/>
              <a:t>Previously, all attributes used for JSF components could only be those that were understood by JSF itself.  With JSF 2.2, JSF now adds HTML5-friendly markup support with its new pass-through attributes and elements.  </a:t>
            </a:r>
          </a:p>
          <a:p>
            <a:pPr>
              <a:buNone/>
            </a:pPr>
            <a:r>
              <a:rPr lang="en-US" sz="1200" dirty="0" smtClean="0"/>
              <a:t>These allow you to list arbitrary name/value pairs in a component that are passed through directly to the browser without interpretation by the JSF </a:t>
            </a:r>
            <a:r>
              <a:rPr lang="en-US" sz="1200" dirty="0" err="1" smtClean="0"/>
              <a:t>UIComponent</a:t>
            </a:r>
            <a:r>
              <a:rPr lang="en-US" sz="1200" dirty="0" smtClean="0"/>
              <a:t> or Renderer.</a:t>
            </a:r>
            <a:r>
              <a:rPr lang="en-US" sz="1200" baseline="0" dirty="0" smtClean="0"/>
              <a:t> </a:t>
            </a:r>
            <a:r>
              <a:rPr lang="en-US" sz="1200" dirty="0" smtClean="0"/>
              <a:t>HTML5 adds a series of new attributes for existing elements.  These attributes include things like the type attribute for input elements, supporting values such as email, </a:t>
            </a:r>
            <a:r>
              <a:rPr lang="en-US" sz="1200" dirty="0" err="1" smtClean="0"/>
              <a:t>url</a:t>
            </a:r>
            <a:r>
              <a:rPr lang="en-US" sz="1200" dirty="0" smtClean="0"/>
              <a:t>, telephone, range, date, and even color.  There are also data-*attributes. So, in the code snippet here, the input text element is bound to an EL expression, and we're using a pass-through type attribute.</a:t>
            </a:r>
          </a:p>
          <a:p>
            <a:endParaRPr lang="en-US" dirty="0" smtClean="0"/>
          </a:p>
          <a:p>
            <a:r>
              <a:rPr lang="en-US" dirty="0" smtClean="0"/>
              <a:t>A new </a:t>
            </a:r>
            <a:r>
              <a:rPr lang="en-US" dirty="0" err="1" smtClean="0"/>
              <a:t>h:inputFile</a:t>
            </a:r>
            <a:r>
              <a:rPr lang="en-US" dirty="0" smtClean="0"/>
              <a:t> component has been added that allows a file to be uploaded seamlessly using JSF. This uses the multipart support that comes from Servlet.</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30</a:t>
            </a:fld>
            <a:endParaRPr lang="en-US"/>
          </a:p>
        </p:txBody>
      </p:sp>
    </p:spTree>
    <p:extLst>
      <p:ext uri="{BB962C8B-B14F-4D97-AF65-F5344CB8AC3E}">
        <p14:creationId xmlns:p14="http://schemas.microsoft.com/office/powerpoint/2010/main" val="1290778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significant change in JTA allows to convert any POJO into</a:t>
            </a:r>
            <a:r>
              <a:rPr lang="en-US" baseline="0" dirty="0" smtClean="0"/>
              <a:t> a transactional object.</a:t>
            </a:r>
            <a:endParaRPr lang="en-US" dirty="0" smtClean="0"/>
          </a:p>
          <a:p>
            <a:endParaRPr lang="en-US" dirty="0" smtClean="0"/>
          </a:p>
          <a:p>
            <a:r>
              <a:rPr lang="en-US" dirty="0" smtClean="0"/>
              <a:t>The </a:t>
            </a:r>
            <a:r>
              <a:rPr lang="en-US" dirty="0" err="1" smtClean="0"/>
              <a:t>javax.transaction.Transactional</a:t>
            </a:r>
            <a:r>
              <a:rPr lang="en-US" dirty="0" smtClean="0"/>
              <a:t> annotation provides the application the ability to declaratively control transaction boundaries on CDI managed beans, as well as classes defined as managed beans by the Java EE specification, at both the class and method level where method level annotations override those at the class level. </a:t>
            </a:r>
          </a:p>
          <a:p>
            <a:endParaRPr lang="en-US" dirty="0" smtClean="0"/>
          </a:p>
          <a:p>
            <a:r>
              <a:rPr lang="en-US" dirty="0" smtClean="0"/>
              <a:t>The </a:t>
            </a:r>
            <a:r>
              <a:rPr lang="en-US" dirty="0" err="1" smtClean="0"/>
              <a:t>javax.transaction.TransactionScoped</a:t>
            </a:r>
            <a:r>
              <a:rPr lang="en-US" dirty="0" smtClean="0"/>
              <a:t> annotation provides the ability to specify a standard CDI scope to define bean instances whose lifecycle is scoped to the currently active JTA transaction. This annotation has no effect on classes which have non-contextual references such those defined as managed beans by the Java EE specification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31</a:t>
            </a:fld>
            <a:endParaRPr lang="en-US"/>
          </a:p>
        </p:txBody>
      </p:sp>
    </p:spTree>
    <p:extLst>
      <p:ext uri="{BB962C8B-B14F-4D97-AF65-F5344CB8AC3E}">
        <p14:creationId xmlns:p14="http://schemas.microsoft.com/office/powerpoint/2010/main" val="3118723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rPr>
              <a:t>Different components can be logically divided in three different tiers: backend end, middle tier, and web tier. This is only a logical representation and the components can be restricted in a different tier based upon application’s requirement. </a:t>
            </a:r>
          </a:p>
          <a:p>
            <a:endParaRPr lang="en-US" dirty="0">
              <a:latin typeface="Arial" charset="0"/>
            </a:endParaRPr>
          </a:p>
          <a:p>
            <a:r>
              <a:rPr lang="en-US" dirty="0">
                <a:latin typeface="Arial" charset="0"/>
              </a:rPr>
              <a:t>JPA and JMS provide the basic services such as database access and messaging. JCA allows connection to legacy systems. Batch is used for performing non-interactive bulk-oriented tasks. </a:t>
            </a:r>
          </a:p>
          <a:p>
            <a:r>
              <a:rPr lang="en-US" dirty="0">
                <a:latin typeface="Arial" charset="0"/>
              </a:rPr>
              <a:t>Managed Beans and EJB provide a simplified programming model using POJOs to use the basic services. </a:t>
            </a:r>
          </a:p>
          <a:p>
            <a:endParaRPr lang="en-US" dirty="0">
              <a:latin typeface="Arial" charset="0"/>
            </a:endParaRPr>
          </a:p>
          <a:p>
            <a:r>
              <a:rPr lang="en-US" dirty="0">
                <a:latin typeface="Arial" charset="0"/>
              </a:rPr>
              <a:t>CDI, Interceptors, and Common Annotations provide concepts that are applicable to a wide variety of components, such as type-safe dependency injection, addressing cross-cutting concerns using interceptors, and a common set of annotations. Con‐ currency Utilities can be used to run tasks in a managed thread. JTA enables Trans‐ </a:t>
            </a:r>
            <a:r>
              <a:rPr lang="en-US" dirty="0" err="1">
                <a:latin typeface="Arial" charset="0"/>
              </a:rPr>
              <a:t>actional</a:t>
            </a:r>
            <a:r>
              <a:rPr lang="en-US" dirty="0">
                <a:latin typeface="Arial" charset="0"/>
              </a:rPr>
              <a:t> Interceptors that can be applied to any POJO. </a:t>
            </a:r>
          </a:p>
          <a:p>
            <a:r>
              <a:rPr lang="en-US" dirty="0">
                <a:latin typeface="Arial" charset="0"/>
              </a:rPr>
              <a:t>CDI Extensions allow you to extend the platform beyond its existing capabilities in a standard way. </a:t>
            </a:r>
          </a:p>
          <a:p>
            <a:endParaRPr lang="en-US" dirty="0">
              <a:latin typeface="Arial" charset="0"/>
            </a:endParaRPr>
          </a:p>
          <a:p>
            <a:r>
              <a:rPr lang="en-US" dirty="0">
                <a:latin typeface="Arial" charset="0"/>
              </a:rPr>
              <a:t>Web services using JAX-RS and JAX-WS, JSF, JSP, and EL define the programming model for web applications. Web Fragments allow automatic registration of third- party web frameworks in a very natural way. JSON provides a way to parse and generate JSON structures in the web tier. WebSocket allows to setup a bi-directional full-duplex communication channel over a single TCP connection. </a:t>
            </a:r>
          </a:p>
          <a:p>
            <a:endParaRPr lang="en-US" dirty="0">
              <a:latin typeface="Arial" charset="0"/>
            </a:endParaRPr>
          </a:p>
          <a:p>
            <a:r>
              <a:rPr lang="en-US" dirty="0">
                <a:latin typeface="Arial" charset="0"/>
              </a:rPr>
              <a:t>Bean Validation provides a standard means to declare constraints and validate them across different technologies. </a:t>
            </a:r>
          </a:p>
          <a:p>
            <a:endParaRPr lang="en-US" dirty="0">
              <a:latin typeface="Arial" charset="0"/>
            </a:endParaRP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A37168-97ED-2747-836F-16EA2C60FD1E}" type="slidenum">
              <a:rPr lang="en-US" sz="1200">
                <a:cs typeface="Arial" charset="0"/>
              </a:rPr>
              <a:pPr eaLnBrk="1" hangingPunct="1"/>
              <a:t>32</a:t>
            </a:fld>
            <a:endParaRPr lang="en-US" sz="120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Java EE 7 SDK can be downloaded from </a:t>
            </a:r>
            <a:r>
              <a:rPr lang="en-US" dirty="0" err="1" smtClean="0"/>
              <a:t>oracle.com</a:t>
            </a:r>
            <a:r>
              <a:rPr lang="en-US" dirty="0" smtClean="0"/>
              <a:t>/</a:t>
            </a:r>
            <a:r>
              <a:rPr lang="en-US" dirty="0" err="1" smtClean="0"/>
              <a:t>javaee</a:t>
            </a:r>
            <a:r>
              <a:rPr lang="en-US" dirty="0" smtClean="0"/>
              <a:t>. </a:t>
            </a:r>
          </a:p>
          <a:p>
            <a:endParaRPr lang="en-US" dirty="0" smtClean="0"/>
          </a:p>
          <a:p>
            <a:r>
              <a:rPr lang="en-US" dirty="0" smtClean="0"/>
              <a:t>Wait a moment, repeat</a:t>
            </a:r>
            <a:r>
              <a:rPr lang="en-US" baseline="0" dirty="0" smtClean="0"/>
              <a:t> the URL and encourage attendees to bookmark the URL and spread the word.</a:t>
            </a:r>
            <a:endParaRPr lang="en-US" dirty="0" smtClean="0"/>
          </a:p>
          <a:p>
            <a:endParaRPr lang="en-US" dirty="0" smtClean="0"/>
          </a:p>
          <a:p>
            <a:r>
              <a:rPr lang="en-US" dirty="0" smtClean="0"/>
              <a:t>GlassFish Server Open Source Edition 4.0 Web Profile and Full Platform can be downloaded from </a:t>
            </a:r>
            <a:r>
              <a:rPr lang="en-US" dirty="0" err="1" smtClean="0"/>
              <a:t>glassfish.org</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E2AB20D5-2F44-4878-AC3F-E2DCBCFE4B5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shows some of the target items</a:t>
            </a:r>
            <a:r>
              <a:rPr lang="en-US" baseline="0" dirty="0" smtClean="0"/>
              <a:t> for Java EE 8. This is only a thought process at this time and everything is completely subject to discussion with the Java EE Expert Group. Nothing is committed at this time</a:t>
            </a:r>
            <a:r>
              <a:rPr lang="en-US" baseline="0" dirty="0" smtClean="0"/>
              <a:t>.</a:t>
            </a:r>
          </a:p>
          <a:p>
            <a:endParaRPr lang="en-US" baseline="0" dirty="0" smtClean="0"/>
          </a:p>
          <a:p>
            <a:r>
              <a:rPr lang="en-US" baseline="0" dirty="0" smtClean="0"/>
              <a:t>JSON-B will provide a support for binding POJOs to JSON structure.</a:t>
            </a:r>
          </a:p>
          <a:p>
            <a:r>
              <a:rPr lang="en-US" baseline="0" dirty="0" smtClean="0"/>
              <a:t>JSR 107 will provide support for caching.</a:t>
            </a:r>
          </a:p>
          <a:p>
            <a:r>
              <a:rPr lang="en-US" baseline="0" dirty="0" smtClean="0"/>
              <a:t>Support for modular Java EE applications will be built upon Java SE modularity.</a:t>
            </a:r>
          </a:p>
          <a:p>
            <a:r>
              <a:rPr lang="en-US" baseline="0" dirty="0" smtClean="0"/>
              <a:t>Standards-based </a:t>
            </a:r>
            <a:r>
              <a:rPr lang="en-US" baseline="0" dirty="0" err="1" smtClean="0"/>
              <a:t>PaaS</a:t>
            </a:r>
            <a:r>
              <a:rPr lang="en-US" baseline="0" dirty="0" smtClean="0"/>
              <a:t>/Cloud will definitely be looked upon.</a:t>
            </a:r>
          </a:p>
          <a:p>
            <a:r>
              <a:rPr lang="en-US" baseline="0" dirty="0" smtClean="0"/>
              <a:t>Thin Server Architecture or HTML5++ will be looked upon.</a:t>
            </a:r>
          </a:p>
          <a:p>
            <a:r>
              <a:rPr lang="en-US" baseline="0" dirty="0" smtClean="0"/>
              <a:t>State Management, </a:t>
            </a:r>
            <a:r>
              <a:rPr lang="en-US" baseline="0" dirty="0" err="1" smtClean="0"/>
              <a:t>NoSQL</a:t>
            </a:r>
            <a:r>
              <a:rPr lang="en-US" baseline="0" dirty="0" smtClean="0"/>
              <a:t>, and several other options.</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35</a:t>
            </a:fld>
            <a:endParaRPr lang="en-US"/>
          </a:p>
        </p:txBody>
      </p:sp>
    </p:spTree>
    <p:extLst>
      <p:ext uri="{BB962C8B-B14F-4D97-AF65-F5344CB8AC3E}">
        <p14:creationId xmlns:p14="http://schemas.microsoft.com/office/powerpoint/2010/main" val="4196601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Adopt-a-JSR is an initiative started by JUG leaders to encourage JUG members to get involved in a JSR, in order to increase grass roots participation. This allows JUG members to provide early feedback to specifications before they are finalized in the JCP. The standards in turn become more complete and developer-friendly after getting feedback from a wide variety of audience.</a:t>
            </a:r>
          </a:p>
          <a:p>
            <a:endParaRPr lang="en-US" dirty="0" smtClean="0"/>
          </a:p>
          <a:p>
            <a:r>
              <a:rPr lang="en-US" dirty="0" smtClean="0"/>
              <a:t>The JUGs organized </a:t>
            </a:r>
            <a:r>
              <a:rPr lang="en-US" dirty="0" err="1" smtClean="0"/>
              <a:t>hackathons</a:t>
            </a:r>
            <a:r>
              <a:rPr lang="en-US" dirty="0" smtClean="0"/>
              <a:t>, created sample</a:t>
            </a:r>
            <a:r>
              <a:rPr lang="en-US" baseline="0" dirty="0" smtClean="0"/>
              <a:t> applications, presented on different Java EE 7 topics at conferences, filed bugs on implementation. Overall they led to a much better Java EE 7. This release was not possible without support of different JUGs. They kept us honest.</a:t>
            </a:r>
            <a:endParaRPr lang="en-US" dirty="0" smtClean="0"/>
          </a:p>
          <a:p>
            <a:endParaRPr lang="en-US" dirty="0" smtClean="0"/>
          </a:p>
          <a:p>
            <a:r>
              <a:rPr lang="en-US" dirty="0" smtClean="0"/>
              <a:t>Here are some specific examples on how different JUGs were involved:</a:t>
            </a:r>
          </a:p>
          <a:p>
            <a:endParaRPr lang="en-US" dirty="0" smtClean="0"/>
          </a:p>
          <a:p>
            <a:r>
              <a:rPr lang="en-US" dirty="0" smtClean="0"/>
              <a:t>London Java Community (LJC) organized a WebSocket and JSON Hack Day. The event was sold out within 2 hours and had 17 people on the waiting list. The event started with a presentation on explaining the APIs in Java API for WebSocket (JSR 353) and Java API for JSON Processing (JSR 353). The attendees designed a Market Ticker application. All the presentation material and source code was shared publicly. LJC also created projects (</a:t>
            </a:r>
            <a:r>
              <a:rPr lang="en-US" dirty="0" err="1" smtClean="0"/>
              <a:t>cdiex-palindrom-jsf</a:t>
            </a:r>
            <a:r>
              <a:rPr lang="en-US" dirty="0" smtClean="0"/>
              <a:t> and </a:t>
            </a:r>
            <a:r>
              <a:rPr lang="en-US" dirty="0" err="1" smtClean="0"/>
              <a:t>cdiex-datastore</a:t>
            </a:r>
            <a:r>
              <a:rPr lang="en-US" dirty="0" smtClean="0"/>
              <a:t>) to test CDI 1.1 specification.</a:t>
            </a:r>
          </a:p>
          <a:p>
            <a:r>
              <a:rPr lang="en-US" dirty="0" smtClean="0"/>
              <a:t>Chennai JUG is building a multi-player game that can be played across the Internet. The application uses Java API for WebSocket 1.0 (JSR 356), Java API for JSON Processing 1.0 (JSR 353), Java Persistence API 2.1 (JSR 338), </a:t>
            </a:r>
            <a:r>
              <a:rPr lang="en-US" dirty="0" err="1" smtClean="0"/>
              <a:t>JavaServer</a:t>
            </a:r>
            <a:r>
              <a:rPr lang="en-US" dirty="0" smtClean="0"/>
              <a:t> Faces 2.2 (JSR 344) and Batch Applications for Java Platform (JSR 352) and/or Enterprise JavaBeans 3.2 (JSR 345) and so provide a holistic experience of building a Java EE 7 application. The energetic JUG meets regularly using G+ hangouts and in the neighborhood coffee shops to coordinate. And then they go hacking the application on </a:t>
            </a:r>
            <a:r>
              <a:rPr lang="en-US" dirty="0" err="1" smtClean="0"/>
              <a:t>github</a:t>
            </a:r>
            <a:r>
              <a:rPr lang="en-US" dirty="0" smtClean="0"/>
              <a:t>.  There are 5 developers that are regularly contributing to the application and the JUG plans to incorporate several other technologies as part of an ongoing effort.</a:t>
            </a:r>
          </a:p>
          <a:p>
            <a:r>
              <a:rPr lang="en-US" dirty="0" smtClean="0"/>
              <a:t>Morocco JUG will be presenting on Java EE 7, WebSocket, and JSON at Java Developer Conference, Cairo, Egypt.</a:t>
            </a:r>
          </a:p>
          <a:p>
            <a:r>
              <a:rPr lang="en-US" dirty="0" smtClean="0"/>
              <a:t>Cologne JUG had a </a:t>
            </a:r>
            <a:r>
              <a:rPr lang="en-US" dirty="0" err="1" smtClean="0"/>
              <a:t>meetup</a:t>
            </a:r>
            <a:r>
              <a:rPr lang="en-US" dirty="0" smtClean="0"/>
              <a:t> on about JSF 2.2 and another one on CDI 1.1 (video).</a:t>
            </a:r>
          </a:p>
          <a:p>
            <a:r>
              <a:rPr lang="en-US" dirty="0" err="1" smtClean="0"/>
              <a:t>BeJUG</a:t>
            </a:r>
            <a:r>
              <a:rPr lang="en-US" dirty="0" smtClean="0"/>
              <a:t> has adopted JSR 356 have planned a </a:t>
            </a:r>
            <a:r>
              <a:rPr lang="en-US" dirty="0" err="1" smtClean="0"/>
              <a:t>hackathon</a:t>
            </a:r>
            <a:r>
              <a:rPr lang="en-US" dirty="0" smtClean="0"/>
              <a:t> on Mar 6th. They plan to build a cross-browser Tic-Tac-Toe application using JSR 356. One of the JUG members is on its way to become a committer in </a:t>
            </a:r>
            <a:r>
              <a:rPr lang="en-US" dirty="0" err="1" smtClean="0"/>
              <a:t>Tyrus</a:t>
            </a:r>
            <a:r>
              <a:rPr lang="en-US" dirty="0" smtClean="0"/>
              <a:t> - the Reference Implementation for JSR 356.</a:t>
            </a:r>
          </a:p>
          <a:p>
            <a:r>
              <a:rPr lang="en-US" dirty="0" err="1" smtClean="0"/>
              <a:t>Ceara</a:t>
            </a:r>
            <a:r>
              <a:rPr lang="en-US" dirty="0" smtClean="0"/>
              <a:t> JUG has planned a set of presentations on Mar 9 by on JAX-RS 2.0 (JSR 339), Java API for JSON Processing (JSR 353), </a:t>
            </a:r>
            <a:r>
              <a:rPr lang="en-US" dirty="0" err="1" smtClean="0"/>
              <a:t>JavaServer</a:t>
            </a:r>
            <a:r>
              <a:rPr lang="en-US" dirty="0" smtClean="0"/>
              <a:t> Faces 2.2 (JSR 344), and Java API for WebSocket (JSR 356).</a:t>
            </a:r>
          </a:p>
          <a:p>
            <a:r>
              <a:rPr lang="en-US" dirty="0" smtClean="0"/>
              <a:t>San Francisco JUG organized a Java EE 7 and WebSocket session and planning a session on JAX-RS 2.0.</a:t>
            </a:r>
          </a:p>
          <a:p>
            <a:r>
              <a:rPr lang="en-US" dirty="0" err="1" smtClean="0"/>
              <a:t>SouJava</a:t>
            </a:r>
            <a:r>
              <a:rPr lang="en-US" dirty="0" smtClean="0"/>
              <a:t> is contributing by adding new features from JSF 2.2 to Scrum Toys.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36</a:t>
            </a:fld>
            <a:endParaRPr lang="en-US"/>
          </a:p>
        </p:txBody>
      </p:sp>
    </p:spTree>
    <p:extLst>
      <p:ext uri="{BB962C8B-B14F-4D97-AF65-F5344CB8AC3E}">
        <p14:creationId xmlns:p14="http://schemas.microsoft.com/office/powerpoint/2010/main" val="575029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40" indent="-285708" eaLnBrk="0" hangingPunct="0">
              <a:defRPr>
                <a:solidFill>
                  <a:schemeClr val="tx1"/>
                </a:solidFill>
                <a:latin typeface="Arial" pitchFamily="34" charset="0"/>
                <a:ea typeface="ＭＳ Ｐゴシック" pitchFamily="34" charset="-128"/>
              </a:defRPr>
            </a:lvl2pPr>
            <a:lvl3pPr marL="1142830" indent="-228566" eaLnBrk="0" hangingPunct="0">
              <a:defRPr>
                <a:solidFill>
                  <a:schemeClr val="tx1"/>
                </a:solidFill>
                <a:latin typeface="Arial" pitchFamily="34" charset="0"/>
                <a:ea typeface="ＭＳ Ｐゴシック" pitchFamily="34" charset="-128"/>
              </a:defRPr>
            </a:lvl3pPr>
            <a:lvl4pPr marL="1599963" indent="-228566" eaLnBrk="0" hangingPunct="0">
              <a:defRPr>
                <a:solidFill>
                  <a:schemeClr val="tx1"/>
                </a:solidFill>
                <a:latin typeface="Arial" pitchFamily="34" charset="0"/>
                <a:ea typeface="ＭＳ Ｐゴシック" pitchFamily="34" charset="-128"/>
              </a:defRPr>
            </a:lvl4pPr>
            <a:lvl5pPr marL="2057095" indent="-228566" eaLnBrk="0" hangingPunct="0">
              <a:defRPr>
                <a:solidFill>
                  <a:schemeClr val="tx1"/>
                </a:solidFill>
                <a:latin typeface="Arial" pitchFamily="34" charset="0"/>
                <a:ea typeface="ＭＳ Ｐゴシック" pitchFamily="34" charset="-128"/>
              </a:defRPr>
            </a:lvl5pPr>
            <a:lvl6pPr marL="2514228" indent="-228566"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360" indent="-228566"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492" indent="-228566"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25" indent="-228566"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38</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t>40</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charset="0"/>
              </a:rPr>
              <a:t>Java EE 7 was released on Jun 12, 2013. That means all 14 component specifications are final,</a:t>
            </a:r>
            <a:r>
              <a:rPr lang="en-US" baseline="0" dirty="0" smtClean="0">
                <a:latin typeface="Arial" charset="0"/>
              </a:rPr>
              <a:t> the Reference Implementation is final, and TCK is available for licensees for building their compliant app servers.</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BE01DB-BBB3-754A-ADB4-127604E2D4F7}" type="slidenum">
              <a:rPr lang="en-US" sz="1200">
                <a:solidFill>
                  <a:srgbClr val="000000"/>
                </a:solidFill>
                <a:cs typeface="Arial" charset="0"/>
              </a:rPr>
              <a:pPr eaLnBrk="1" hangingPunct="1"/>
              <a:t>4</a:t>
            </a:fld>
            <a:endParaRPr lang="en-US" sz="1200">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solidFill>
                  <a:schemeClr val="tx2"/>
                </a:solidFill>
              </a:rPr>
              <a:t>There are 3 major themes of Java EE 7:</a:t>
            </a:r>
          </a:p>
          <a:p>
            <a:endParaRPr lang="en-US" sz="1200" dirty="0" smtClean="0">
              <a:solidFill>
                <a:schemeClr val="tx2"/>
              </a:solidFill>
            </a:endParaRPr>
          </a:p>
          <a:p>
            <a:pPr>
              <a:buFont typeface="Arial" charset="0"/>
              <a:buChar char="•"/>
            </a:pPr>
            <a:r>
              <a:rPr lang="en-US" sz="1200" dirty="0" smtClean="0">
                <a:solidFill>
                  <a:schemeClr val="tx2"/>
                </a:solidFill>
              </a:rPr>
              <a:t>Delivering HTML5 dynamic, scalable applications</a:t>
            </a:r>
          </a:p>
          <a:p>
            <a:pPr marL="687388" lvl="1" indent="-230188" eaLnBrk="0" hangingPunct="0">
              <a:spcBef>
                <a:spcPts val="100"/>
              </a:spcBef>
              <a:spcAft>
                <a:spcPts val="100"/>
              </a:spcAft>
              <a:buClr>
                <a:srgbClr val="E98211"/>
              </a:buClr>
              <a:buSzPct val="120000"/>
              <a:buFont typeface="Wingdings" charset="2"/>
              <a:buChar char="§"/>
              <a:defRPr/>
            </a:pPr>
            <a:r>
              <a:rPr lang="en-US" sz="1200" dirty="0" smtClean="0">
                <a:ea typeface="ＭＳ Ｐゴシック" pitchFamily="127" charset="-128"/>
                <a:cs typeface="ＭＳ Ｐゴシック" pitchFamily="127" charset="-128"/>
              </a:rPr>
              <a:t>Reduce response time with low latency data exchange using WebSockets</a:t>
            </a:r>
          </a:p>
          <a:p>
            <a:pPr marL="687388" lvl="1" indent="-230188" eaLnBrk="0" hangingPunct="0">
              <a:spcBef>
                <a:spcPts val="100"/>
              </a:spcBef>
              <a:spcAft>
                <a:spcPts val="100"/>
              </a:spcAft>
              <a:buClr>
                <a:srgbClr val="E98211"/>
              </a:buClr>
              <a:buSzPct val="120000"/>
              <a:buFont typeface="Wingdings" charset="2"/>
              <a:buChar char="§"/>
              <a:defRPr/>
            </a:pPr>
            <a:r>
              <a:rPr lang="en-US" sz="1200" dirty="0" smtClean="0">
                <a:ea typeface="ＭＳ Ｐゴシック" pitchFamily="127" charset="-128"/>
                <a:cs typeface="ＭＳ Ｐゴシック" pitchFamily="127" charset="-128"/>
              </a:rPr>
              <a:t>Simplify data parsing for portable applications with standard JSON support</a:t>
            </a:r>
          </a:p>
          <a:p>
            <a:pPr marL="687388" lvl="1" indent="-230188" eaLnBrk="0" hangingPunct="0">
              <a:spcBef>
                <a:spcPts val="100"/>
              </a:spcBef>
              <a:spcAft>
                <a:spcPts val="100"/>
              </a:spcAft>
              <a:buClr>
                <a:srgbClr val="E98211"/>
              </a:buClr>
              <a:buSzPct val="120000"/>
              <a:buFont typeface="Wingdings" charset="2"/>
              <a:buChar char="§"/>
              <a:defRPr/>
            </a:pPr>
            <a:r>
              <a:rPr lang="en-US" sz="1200" dirty="0" smtClean="0">
                <a:ea typeface="ＭＳ Ｐゴシック" pitchFamily="127" charset="-128"/>
                <a:cs typeface="ＭＳ Ｐゴシック" pitchFamily="127" charset="-128"/>
              </a:rPr>
              <a:t>Deliver asynchronous, scalable, high performance </a:t>
            </a:r>
            <a:r>
              <a:rPr lang="en-US" sz="1200" dirty="0" err="1" smtClean="0">
                <a:ea typeface="ＭＳ Ｐゴシック" pitchFamily="127" charset="-128"/>
                <a:cs typeface="ＭＳ Ｐゴシック" pitchFamily="127" charset="-128"/>
              </a:rPr>
              <a:t>RESTful</a:t>
            </a:r>
            <a:r>
              <a:rPr lang="en-US" sz="1200" dirty="0" smtClean="0">
                <a:ea typeface="ＭＳ Ｐゴシック" pitchFamily="127" charset="-128"/>
                <a:cs typeface="ＭＳ Ｐゴシック" pitchFamily="127" charset="-128"/>
              </a:rPr>
              <a:t> Services and </a:t>
            </a:r>
            <a:r>
              <a:rPr lang="en-US" sz="1200" dirty="0" err="1" smtClean="0">
                <a:ea typeface="ＭＳ Ｐゴシック" pitchFamily="127" charset="-128"/>
                <a:cs typeface="ＭＳ Ｐゴシック" pitchFamily="127" charset="-128"/>
              </a:rPr>
              <a:t>Async</a:t>
            </a:r>
            <a:r>
              <a:rPr lang="en-US" sz="1200" baseline="0" dirty="0" smtClean="0">
                <a:ea typeface="ＭＳ Ｐゴシック" pitchFamily="127" charset="-128"/>
                <a:cs typeface="ＭＳ Ｐゴシック" pitchFamily="127" charset="-128"/>
              </a:rPr>
              <a:t> Servlets</a:t>
            </a:r>
            <a:endParaRPr lang="en-US" sz="1200" dirty="0" smtClean="0">
              <a:solidFill>
                <a:schemeClr val="tx2"/>
              </a:solidFill>
            </a:endParaRPr>
          </a:p>
          <a:p>
            <a:pPr>
              <a:buFont typeface="Arial" pitchFamily="34" charset="0"/>
              <a:buChar char="•"/>
            </a:pPr>
            <a:r>
              <a:rPr lang="en-US" sz="1200" dirty="0" smtClean="0">
                <a:solidFill>
                  <a:schemeClr val="tx2"/>
                </a:solidFill>
              </a:rPr>
              <a:t>Increasing developer productivity through simplification and new container services</a:t>
            </a:r>
          </a:p>
          <a:p>
            <a:pPr marL="747713" lvl="2" indent="-290513" defTabSz="914400" eaLnBrk="0" hangingPunct="0">
              <a:spcBef>
                <a:spcPts val="200"/>
              </a:spcBef>
              <a:spcAft>
                <a:spcPts val="200"/>
              </a:spcAft>
              <a:buClr>
                <a:schemeClr val="accent3">
                  <a:lumMod val="50000"/>
                </a:schemeClr>
              </a:buClr>
              <a:buSzPct val="120000"/>
              <a:buFont typeface="Wingdings" charset="2"/>
              <a:buChar char="§"/>
              <a:defRPr/>
            </a:pPr>
            <a:r>
              <a:rPr lang="en-US" sz="1600" dirty="0" smtClean="0">
                <a:solidFill>
                  <a:schemeClr val="tx1">
                    <a:lumMod val="85000"/>
                    <a:lumOff val="15000"/>
                  </a:schemeClr>
                </a:solidFill>
                <a:ea typeface="ＭＳ Ｐゴシック" pitchFamily="127" charset="-128"/>
                <a:cs typeface="ＭＳ Ｐゴシック" pitchFamily="127" charset="-128"/>
              </a:rPr>
              <a:t>Simplify application architecture with a cohesive integrated platform</a:t>
            </a:r>
          </a:p>
          <a:p>
            <a:pPr marL="747713" lvl="2" indent="-290513" defTabSz="914400" eaLnBrk="0" hangingPunct="0">
              <a:spcBef>
                <a:spcPts val="200"/>
              </a:spcBef>
              <a:spcAft>
                <a:spcPts val="200"/>
              </a:spcAft>
              <a:buClr>
                <a:schemeClr val="accent3">
                  <a:lumMod val="50000"/>
                </a:schemeClr>
              </a:buClr>
              <a:buSzPct val="120000"/>
              <a:buFont typeface="Wingdings" charset="2"/>
              <a:buChar char="§"/>
              <a:defRPr/>
            </a:pPr>
            <a:r>
              <a:rPr lang="en-US" sz="1600" dirty="0" smtClean="0">
                <a:solidFill>
                  <a:schemeClr val="tx1">
                    <a:lumMod val="85000"/>
                    <a:lumOff val="15000"/>
                  </a:schemeClr>
                </a:solidFill>
                <a:ea typeface="ＭＳ Ｐゴシック" pitchFamily="127" charset="-128"/>
                <a:cs typeface="ＭＳ Ｐゴシック" pitchFamily="127" charset="-128"/>
              </a:rPr>
              <a:t>Increase efficiency with reduced boiler-plate code and broader use of annotations</a:t>
            </a:r>
          </a:p>
          <a:p>
            <a:pPr marL="747713" lvl="2" indent="-290513" defTabSz="914400" eaLnBrk="0" hangingPunct="0">
              <a:spcBef>
                <a:spcPts val="200"/>
              </a:spcBef>
              <a:spcAft>
                <a:spcPts val="200"/>
              </a:spcAft>
              <a:buClr>
                <a:schemeClr val="accent3">
                  <a:lumMod val="50000"/>
                </a:schemeClr>
              </a:buClr>
              <a:buSzPct val="120000"/>
              <a:buFont typeface="Wingdings" charset="2"/>
              <a:buChar char="§"/>
              <a:defRPr/>
            </a:pPr>
            <a:r>
              <a:rPr lang="en-US" sz="1600" dirty="0" smtClean="0">
                <a:solidFill>
                  <a:schemeClr val="tx1">
                    <a:lumMod val="85000"/>
                    <a:lumOff val="15000"/>
                  </a:schemeClr>
                </a:solidFill>
                <a:ea typeface="ＭＳ Ｐゴシック" pitchFamily="127" charset="-128"/>
                <a:cs typeface="ＭＳ Ｐゴシック" pitchFamily="127" charset="-128"/>
              </a:rPr>
              <a:t>Enhance application portability with standard </a:t>
            </a:r>
            <a:r>
              <a:rPr lang="en-US" sz="1600" dirty="0" err="1" smtClean="0">
                <a:solidFill>
                  <a:schemeClr val="tx1">
                    <a:lumMod val="85000"/>
                    <a:lumOff val="15000"/>
                  </a:schemeClr>
                </a:solidFill>
                <a:ea typeface="ＭＳ Ｐゴシック" pitchFamily="127" charset="-128"/>
                <a:cs typeface="ＭＳ Ｐゴシック" pitchFamily="127" charset="-128"/>
              </a:rPr>
              <a:t>RESTful</a:t>
            </a:r>
            <a:r>
              <a:rPr lang="en-US" sz="1600" dirty="0" smtClean="0">
                <a:solidFill>
                  <a:schemeClr val="tx1">
                    <a:lumMod val="85000"/>
                    <a:lumOff val="15000"/>
                  </a:schemeClr>
                </a:solidFill>
                <a:ea typeface="ＭＳ Ｐゴシック" pitchFamily="127" charset="-128"/>
                <a:cs typeface="ＭＳ Ｐゴシック" pitchFamily="127" charset="-128"/>
              </a:rPr>
              <a:t> web service client support</a:t>
            </a:r>
            <a:endParaRPr lang="en-US" sz="1200" dirty="0" smtClean="0">
              <a:solidFill>
                <a:schemeClr val="tx2"/>
              </a:solidFill>
            </a:endParaRPr>
          </a:p>
          <a:p>
            <a:pPr>
              <a:buFont typeface="Arial" pitchFamily="34" charset="0"/>
              <a:buChar char="•"/>
            </a:pPr>
            <a:r>
              <a:rPr lang="en-US" sz="1200" dirty="0" smtClean="0">
                <a:solidFill>
                  <a:schemeClr val="tx2"/>
                </a:solidFill>
              </a:rPr>
              <a:t>And meeting the additional demands of the enterprise by adding new enterprise technologies.</a:t>
            </a:r>
          </a:p>
          <a:p>
            <a:pPr marL="747713" lvl="2" indent="-290513" eaLnBrk="0" hangingPunct="0">
              <a:spcBef>
                <a:spcPts val="200"/>
              </a:spcBef>
              <a:spcAft>
                <a:spcPts val="200"/>
              </a:spcAft>
              <a:buClr>
                <a:schemeClr val="bg1">
                  <a:lumMod val="50000"/>
                </a:schemeClr>
              </a:buClr>
              <a:buSzPct val="120000"/>
              <a:buFont typeface="Wingdings" charset="2"/>
              <a:buChar char="§"/>
              <a:defRPr/>
            </a:pPr>
            <a:r>
              <a:rPr lang="en-US" sz="1200" dirty="0" smtClean="0">
                <a:solidFill>
                  <a:schemeClr val="tx1">
                    <a:lumMod val="85000"/>
                    <a:lumOff val="15000"/>
                  </a:schemeClr>
                </a:solidFill>
                <a:ea typeface="ＭＳ Ｐゴシック" pitchFamily="127" charset="-128"/>
                <a:cs typeface="ＭＳ Ｐゴシック" pitchFamily="127" charset="-128"/>
              </a:rPr>
              <a:t>Break down batch jobs into manageable chunks for uninterrupted OLTP performance</a:t>
            </a:r>
          </a:p>
          <a:p>
            <a:pPr marL="747713" lvl="2" indent="-290513" eaLnBrk="0" hangingPunct="0">
              <a:spcBef>
                <a:spcPts val="200"/>
              </a:spcBef>
              <a:spcAft>
                <a:spcPts val="200"/>
              </a:spcAft>
              <a:buClr>
                <a:schemeClr val="bg1">
                  <a:lumMod val="50000"/>
                </a:schemeClr>
              </a:buClr>
              <a:buSzPct val="120000"/>
              <a:buFont typeface="Wingdings" charset="2"/>
              <a:buChar char="§"/>
              <a:defRPr/>
            </a:pPr>
            <a:r>
              <a:rPr lang="en-US" sz="1200" dirty="0" smtClean="0">
                <a:solidFill>
                  <a:schemeClr val="tx1">
                    <a:lumMod val="85000"/>
                    <a:lumOff val="15000"/>
                  </a:schemeClr>
                </a:solidFill>
                <a:ea typeface="ＭＳ Ｐゴシック" pitchFamily="127" charset="-128"/>
                <a:cs typeface="ＭＳ Ｐゴシック" pitchFamily="127" charset="-128"/>
              </a:rPr>
              <a:t>Easily define multithreaded concurrent tasks for improved scalability</a:t>
            </a:r>
          </a:p>
          <a:p>
            <a:pPr marL="747713" lvl="2" indent="-290513" eaLnBrk="0" hangingPunct="0">
              <a:spcBef>
                <a:spcPts val="200"/>
              </a:spcBef>
              <a:spcAft>
                <a:spcPts val="200"/>
              </a:spcAft>
              <a:buClr>
                <a:schemeClr val="bg1">
                  <a:lumMod val="50000"/>
                </a:schemeClr>
              </a:buClr>
              <a:buSzPct val="120000"/>
              <a:buFont typeface="Wingdings" charset="2"/>
              <a:buChar char="§"/>
              <a:defRPr/>
            </a:pPr>
            <a:r>
              <a:rPr lang="en-US" sz="1200" dirty="0" smtClean="0">
                <a:solidFill>
                  <a:schemeClr val="tx1">
                    <a:lumMod val="85000"/>
                    <a:lumOff val="15000"/>
                  </a:schemeClr>
                </a:solidFill>
                <a:ea typeface="ＭＳ Ｐゴシック" pitchFamily="127" charset="-128"/>
                <a:cs typeface="ＭＳ Ｐゴシック" pitchFamily="127" charset="-128"/>
              </a:rPr>
              <a:t>Deliver transactional applications with choice and flexibility</a:t>
            </a:r>
          </a:p>
          <a:p>
            <a:endParaRPr lang="en-US" sz="1200" dirty="0" smtClean="0">
              <a:solidFill>
                <a:schemeClr val="tx2"/>
              </a:solidFill>
            </a:endParaRPr>
          </a:p>
          <a:p>
            <a:r>
              <a:rPr lang="en-US" sz="1200" dirty="0" smtClean="0">
                <a:solidFill>
                  <a:schemeClr val="tx2"/>
                </a:solidFill>
              </a:rPr>
              <a:t>We'll be exploring all of these aspects in more detail in the context of the new Java EE 7 APIs as we continue this presentation.</a:t>
            </a:r>
          </a:p>
          <a:p>
            <a:pPr marL="0" indent="0" eaLnBrk="0" hangingPunct="0">
              <a:spcBef>
                <a:spcPts val="100"/>
              </a:spcBef>
              <a:spcAft>
                <a:spcPts val="100"/>
              </a:spcAft>
              <a:buClr>
                <a:srgbClr val="E98211"/>
              </a:buClr>
              <a:buSzPct val="120000"/>
              <a:buFont typeface="Wingdings" charset="2"/>
              <a:buNone/>
              <a:defRPr/>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mj-lt"/>
              <a:buAutoNum type="arabicPeriod"/>
            </a:pPr>
            <a:r>
              <a:rPr lang="en-US" dirty="0" smtClean="0">
                <a:latin typeface="Arial" charset="0"/>
              </a:rPr>
              <a:t>There is first class support for creating and deploying WebSocket endpoints. There is a standard W3C JavaScript API that can be used from browsers but this API also introduces</a:t>
            </a:r>
            <a:r>
              <a:rPr lang="en-US" baseline="0" dirty="0" smtClean="0">
                <a:latin typeface="Arial" charset="0"/>
              </a:rPr>
              <a:t> a client endpoint.</a:t>
            </a:r>
          </a:p>
          <a:p>
            <a:pPr marL="228600" indent="-228600">
              <a:buFont typeface="+mj-lt"/>
              <a:buAutoNum type="arabicPeriod"/>
            </a:pPr>
            <a:r>
              <a:rPr lang="en-US" baseline="0" dirty="0" smtClean="0">
                <a:latin typeface="Arial" charset="0"/>
              </a:rPr>
              <a:t>In-built support for Batch applications allows to remove dependency on third-party frameworks.</a:t>
            </a:r>
          </a:p>
          <a:p>
            <a:pPr marL="228600" indent="-228600">
              <a:buFont typeface="+mj-lt"/>
              <a:buAutoNum type="arabicPeriod"/>
            </a:pPr>
            <a:r>
              <a:rPr lang="en-US" baseline="0" dirty="0" smtClean="0">
                <a:latin typeface="Arial" charset="0"/>
              </a:rPr>
              <a:t>Native support for JSON processing allows to make the application light-weight and getting rid of third party libraries.</a:t>
            </a:r>
          </a:p>
          <a:p>
            <a:pPr marL="228600" indent="-228600">
              <a:buFont typeface="+mj-lt"/>
              <a:buAutoNum type="arabicPeriod"/>
            </a:pPr>
            <a:r>
              <a:rPr lang="en-US" baseline="0" dirty="0" smtClean="0">
                <a:latin typeface="Arial" charset="0"/>
              </a:rPr>
              <a:t>Concurrency Utilities extends JSR standard Java SE Concurrency Utilities and add asynchronous capabilities to Java EE application components.</a:t>
            </a:r>
          </a:p>
          <a:p>
            <a:pPr marL="228600" indent="-228600">
              <a:buFont typeface="+mj-lt"/>
              <a:buAutoNum type="arabicPeriod"/>
            </a:pPr>
            <a:r>
              <a:rPr lang="en-US" baseline="0" dirty="0" smtClean="0">
                <a:latin typeface="Arial" charset="0"/>
              </a:rPr>
              <a:t>JMS API has been extremely simplified by leveraging CDI, </a:t>
            </a:r>
            <a:r>
              <a:rPr lang="en-US" baseline="0" dirty="0" err="1" smtClean="0">
                <a:latin typeface="Arial" charset="0"/>
              </a:rPr>
              <a:t>Autocloseable</a:t>
            </a:r>
            <a:r>
              <a:rPr lang="en-US" baseline="0" dirty="0" smtClean="0">
                <a:latin typeface="Arial" charset="0"/>
              </a:rPr>
              <a:t>, and other features of the language.</a:t>
            </a:r>
          </a:p>
          <a:p>
            <a:pPr marL="228600" indent="-228600">
              <a:buFont typeface="+mj-lt"/>
              <a:buAutoNum type="arabicPeriod"/>
            </a:pPr>
            <a:r>
              <a:rPr lang="en-US" dirty="0" smtClean="0">
                <a:latin typeface="Arial" charset="0"/>
              </a:rPr>
              <a:t>Deliver transactional applications with choice and flexibility, use</a:t>
            </a:r>
            <a:r>
              <a:rPr lang="en-US" baseline="0" dirty="0" smtClean="0">
                <a:latin typeface="Arial" charset="0"/>
              </a:rPr>
              <a:t> @Transactional to enable transactions on any POJO.</a:t>
            </a:r>
          </a:p>
          <a:p>
            <a:pPr marL="228600" indent="-228600">
              <a:buFont typeface="+mj-lt"/>
              <a:buAutoNum type="arabicPeriod"/>
            </a:pPr>
            <a:r>
              <a:rPr lang="en-US" baseline="0" dirty="0" smtClean="0">
                <a:latin typeface="Arial" charset="0"/>
              </a:rPr>
              <a:t>JAX-RS added a new Client API to invoke a REST endpoint using a fluent builder API.</a:t>
            </a:r>
          </a:p>
          <a:p>
            <a:pPr marL="228600" indent="-228600">
              <a:buFont typeface="+mj-lt"/>
              <a:buAutoNum type="arabicPeriod"/>
            </a:pPr>
            <a:r>
              <a:rPr lang="en-US" baseline="0" dirty="0" smtClean="0">
                <a:latin typeface="Arial" charset="0"/>
              </a:rPr>
              <a:t>Default resources like JDBC </a:t>
            </a:r>
            <a:r>
              <a:rPr lang="en-US" baseline="0" dirty="0" err="1" smtClean="0">
                <a:latin typeface="Arial" charset="0"/>
              </a:rPr>
              <a:t>DataSource</a:t>
            </a:r>
            <a:r>
              <a:rPr lang="en-US" baseline="0" dirty="0" smtClean="0">
                <a:latin typeface="Arial" charset="0"/>
              </a:rPr>
              <a:t>, JMS </a:t>
            </a:r>
            <a:r>
              <a:rPr lang="en-US" baseline="0" dirty="0" err="1" smtClean="0">
                <a:latin typeface="Arial" charset="0"/>
              </a:rPr>
              <a:t>ConnectionFactory</a:t>
            </a:r>
            <a:r>
              <a:rPr lang="en-US" baseline="0" dirty="0" smtClean="0">
                <a:latin typeface="Arial" charset="0"/>
              </a:rPr>
              <a:t>, </a:t>
            </a:r>
            <a:r>
              <a:rPr lang="en-US" baseline="0" dirty="0" err="1" smtClean="0">
                <a:latin typeface="Arial" charset="0"/>
              </a:rPr>
              <a:t>etc</a:t>
            </a:r>
            <a:r>
              <a:rPr lang="en-US" baseline="0" dirty="0" smtClean="0">
                <a:latin typeface="Arial" charset="0"/>
              </a:rPr>
              <a:t> are added to simplify OOTB experience.</a:t>
            </a:r>
          </a:p>
          <a:p>
            <a:pPr marL="228600" indent="-228600">
              <a:buFont typeface="+mj-lt"/>
              <a:buAutoNum type="arabicPeriod"/>
            </a:pPr>
            <a:r>
              <a:rPr lang="en-US" baseline="0" dirty="0" smtClean="0">
                <a:latin typeface="Arial" charset="0"/>
              </a:rPr>
              <a:t>More annotations have been added to simplify </a:t>
            </a:r>
            <a:r>
              <a:rPr lang="en-US" baseline="0" dirty="0" err="1" smtClean="0">
                <a:latin typeface="Arial" charset="0"/>
              </a:rPr>
              <a:t>devops</a:t>
            </a:r>
            <a:r>
              <a:rPr lang="en-US" baseline="0" dirty="0" smtClean="0">
                <a:latin typeface="Arial" charset="0"/>
              </a:rPr>
              <a:t> experience such as @</a:t>
            </a:r>
            <a:r>
              <a:rPr lang="en-US" baseline="0" dirty="0" err="1" smtClean="0">
                <a:latin typeface="Arial" charset="0"/>
              </a:rPr>
              <a:t>JMSDestinationDefinition</a:t>
            </a:r>
            <a:r>
              <a:rPr lang="en-US" baseline="0" dirty="0" smtClean="0">
                <a:latin typeface="Arial" charset="0"/>
              </a:rPr>
              <a:t> that automatically creates a JMS destination.</a:t>
            </a:r>
          </a:p>
          <a:p>
            <a:pPr marL="228600" indent="-228600">
              <a:buFont typeface="+mj-lt"/>
              <a:buAutoNum type="arabicPeriod"/>
            </a:pPr>
            <a:r>
              <a:rPr lang="en-US" baseline="0" dirty="0" smtClean="0">
                <a:latin typeface="Arial" charset="0"/>
              </a:rPr>
              <a:t>JSF added Faces Flow that allows to create reusable modules to capture a flow of pages together.</a:t>
            </a:r>
          </a:p>
          <a:p>
            <a:pPr marL="228600" indent="-228600">
              <a:buFont typeface="+mj-lt"/>
              <a:buAutoNum type="arabicPeriod"/>
            </a:pPr>
            <a:endParaRPr lang="en-US"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None/>
            </a:pPr>
            <a:r>
              <a:rPr lang="en-US" sz="1200" dirty="0" smtClean="0"/>
              <a:t>The Java API for WebSocket, WebSocket 1.0, is a key technology for HTML5 support.</a:t>
            </a:r>
          </a:p>
          <a:p>
            <a:pPr>
              <a:buNone/>
            </a:pPr>
            <a:r>
              <a:rPr lang="en-US" sz="1200" dirty="0" smtClean="0"/>
              <a:t>Enables highly efficient  communication between client and server </a:t>
            </a:r>
            <a:r>
              <a:rPr lang="en-US" sz="1200" dirty="0" err="1" smtClean="0"/>
              <a:t>websocket</a:t>
            </a:r>
            <a:r>
              <a:rPr lang="en-US" sz="1200" dirty="0" smtClean="0"/>
              <a:t> endpoints over a single, bidirectional *and* full-duplex TCP connection, held for the duration of the client/server session. </a:t>
            </a:r>
          </a:p>
          <a:p>
            <a:pPr>
              <a:buNone/>
            </a:pPr>
            <a:r>
              <a:rPr lang="en-US" sz="1200" dirty="0" smtClean="0"/>
              <a:t>WebSocket API offers a very convenient annotation-based approach to writing </a:t>
            </a:r>
            <a:r>
              <a:rPr lang="en-US" sz="1200" dirty="0" err="1" smtClean="0"/>
              <a:t>websocket</a:t>
            </a:r>
            <a:r>
              <a:rPr lang="en-US" sz="1200" dirty="0" smtClean="0"/>
              <a:t> endpoints.  </a:t>
            </a:r>
          </a:p>
          <a:p>
            <a:pPr>
              <a:buNone/>
            </a:pPr>
            <a:endParaRPr lang="en-US" sz="1200" dirty="0" smtClean="0"/>
          </a:p>
          <a:p>
            <a:pPr>
              <a:buNone/>
            </a:pPr>
            <a:r>
              <a:rPr lang="en-US" sz="1200" dirty="0" smtClean="0"/>
              <a:t>Adding @</a:t>
            </a:r>
            <a:r>
              <a:rPr lang="en-US" sz="1200" dirty="0" err="1" smtClean="0"/>
              <a:t>ServerEndpoint</a:t>
            </a:r>
            <a:r>
              <a:rPr lang="en-US" sz="1200" baseline="0" dirty="0" smtClean="0"/>
              <a:t> annotation on a POJO converts it into a WebSocket server endpoint. No additional deployment descriptors are required. The URL at which the endpoint is published is included in the annotation. The POJO method that needs to be invoked is marked with @</a:t>
            </a:r>
            <a:r>
              <a:rPr lang="en-US" sz="1200" baseline="0" dirty="0" err="1" smtClean="0"/>
              <a:t>OnMessage</a:t>
            </a:r>
            <a:r>
              <a:rPr lang="en-US" sz="1200" baseline="0" dirty="0" smtClean="0"/>
              <a:t> and the payload of the message is automatically mapped to the method parameter. </a:t>
            </a:r>
            <a:endParaRPr lang="en-US" sz="1200" dirty="0" smtClean="0"/>
          </a:p>
          <a:p>
            <a:pPr>
              <a:buNone/>
            </a:pPr>
            <a:endParaRPr lang="en-US" sz="1200" dirty="0" smtClean="0"/>
          </a:p>
          <a:p>
            <a:pPr>
              <a:buNone/>
            </a:pPr>
            <a:r>
              <a:rPr lang="en-US" sz="1200" dirty="0" smtClean="0"/>
              <a:t>The definition of a client endpoint is very similar, using instead the </a:t>
            </a:r>
            <a:r>
              <a:rPr lang="en-US" sz="1200" dirty="0" err="1" smtClean="0"/>
              <a:t>ClientEndpoint</a:t>
            </a:r>
            <a:r>
              <a:rPr lang="en-US" sz="1200" dirty="0" smtClean="0"/>
              <a:t> annotation.</a:t>
            </a:r>
          </a:p>
          <a:p>
            <a:pPr>
              <a:buNone/>
            </a:pPr>
            <a:r>
              <a:rPr lang="en-US" sz="1200" dirty="0" smtClean="0"/>
              <a:t>For either case, there is also a programmatic API that allows you to drop down to dynamically control the configuration and the communication.</a:t>
            </a:r>
          </a:p>
          <a:p>
            <a:pPr>
              <a:buNone/>
            </a:pPr>
            <a:r>
              <a:rPr lang="en-US" sz="1200" dirty="0" smtClean="0"/>
              <a:t>Using either the annotation or the programmatic approach, you can also define callback handlers for lifecycle events -- for example when a connection is opened, closed, or an error is received.</a:t>
            </a:r>
          </a:p>
          <a:p>
            <a:pPr>
              <a:buNone/>
            </a:pPr>
            <a:endParaRPr lang="en-US" sz="1200" dirty="0" smtClean="0"/>
          </a:p>
          <a:p>
            <a:pPr>
              <a:buNone/>
            </a:pPr>
            <a:r>
              <a:rPr lang="en-US" sz="1200" dirty="0" err="1" smtClean="0"/>
              <a:t>Websocket</a:t>
            </a:r>
            <a:r>
              <a:rPr lang="en-US" sz="1200" dirty="0" smtClean="0"/>
              <a:t> server and clients endpoints and associated classes and be conveniently packaged and deployed using the standard Java EE approach.</a:t>
            </a:r>
            <a:endParaRPr lang="en-US" sz="1200"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slightly more elaborate</a:t>
            </a:r>
            <a:r>
              <a:rPr lang="en-US" baseline="0" dirty="0" smtClean="0"/>
              <a:t> sample that shows how you can build a canonical chat server using JSR 356 APIs.</a:t>
            </a:r>
          </a:p>
          <a:p>
            <a:endParaRPr lang="en-US" baseline="0" dirty="0" smtClean="0"/>
          </a:p>
          <a:p>
            <a:r>
              <a:rPr lang="en-US" baseline="0" dirty="0" smtClean="0"/>
              <a:t>As earlier, @</a:t>
            </a:r>
            <a:r>
              <a:rPr lang="en-US" baseline="0" dirty="0" err="1" smtClean="0"/>
              <a:t>ServerEndpoint</a:t>
            </a:r>
            <a:r>
              <a:rPr lang="en-US" baseline="0" dirty="0" smtClean="0"/>
              <a:t> is used to mark the POJO as a server endpoint and also specify the URL at which the endpoint is listening.</a:t>
            </a:r>
          </a:p>
          <a:p>
            <a:endParaRPr lang="en-US" baseline="0" dirty="0" smtClean="0"/>
          </a:p>
          <a:p>
            <a:r>
              <a:rPr lang="en-US" baseline="0" dirty="0" smtClean="0"/>
              <a:t>@OnOpen and @</a:t>
            </a:r>
            <a:r>
              <a:rPr lang="en-US" baseline="0" dirty="0" err="1" smtClean="0"/>
              <a:t>OnClose</a:t>
            </a:r>
            <a:r>
              <a:rPr lang="en-US" baseline="0" dirty="0" smtClean="0"/>
              <a:t> annotations mark the business methods that need to be invoked whenever a connection from a client is opened/closed. Session captures the other end of the conversation, client in this case. These methods add the client connecting or disconnecting to Set&lt;Session&gt;. So at any given time the list of connected client is always available.</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8</a:t>
            </a:fld>
            <a:endParaRPr lang="en-US"/>
          </a:p>
        </p:txBody>
      </p:sp>
    </p:spTree>
    <p:extLst>
      <p:ext uri="{BB962C8B-B14F-4D97-AF65-F5344CB8AC3E}">
        <p14:creationId xmlns:p14="http://schemas.microsoft.com/office/powerpoint/2010/main" val="2745707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OnMessage</a:t>
            </a:r>
            <a:r>
              <a:rPr lang="en-US" dirty="0" smtClean="0"/>
              <a:t> indicates the business method that needs to be invoked whenever a WebSocket method is invoked. In this case, the received message is broadcasted to all the clients.</a:t>
            </a:r>
          </a:p>
          <a:p>
            <a:endParaRPr lang="en-US" dirty="0" smtClean="0"/>
          </a:p>
          <a:p>
            <a:r>
              <a:rPr lang="en-US" dirty="0" smtClean="0"/>
              <a:t>How simple ?</a:t>
            </a:r>
          </a:p>
          <a:p>
            <a:endParaRPr lang="en-US" dirty="0" smtClean="0"/>
          </a:p>
          <a:p>
            <a:r>
              <a:rPr lang="en-US" dirty="0" smtClean="0"/>
              <a:t>Wait</a:t>
            </a:r>
            <a:r>
              <a:rPr lang="en-US" baseline="0" dirty="0" smtClean="0"/>
              <a:t> for the </a:t>
            </a:r>
            <a:r>
              <a:rPr lang="en-US" dirty="0" smtClean="0"/>
              <a:t>attendees for an applause!</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9</a:t>
            </a:fld>
            <a:endParaRPr lang="en-US"/>
          </a:p>
        </p:txBody>
      </p:sp>
    </p:spTree>
    <p:extLst>
      <p:ext uri="{BB962C8B-B14F-4D97-AF65-F5344CB8AC3E}">
        <p14:creationId xmlns:p14="http://schemas.microsoft.com/office/powerpoint/2010/main" val="1301028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w/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457200" y="1412030"/>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nouncement Key Features">
    <p:spTree>
      <p:nvGrpSpPr>
        <p:cNvPr id="1" name=""/>
        <p:cNvGrpSpPr/>
        <p:nvPr/>
      </p:nvGrpSpPr>
      <p:grpSpPr>
        <a:xfrm>
          <a:off x="0" y="0"/>
          <a:ext cx="0" cy="0"/>
          <a:chOff x="0" y="0"/>
          <a:chExt cx="0" cy="0"/>
        </a:xfrm>
      </p:grpSpPr>
      <p:sp>
        <p:nvSpPr>
          <p:cNvPr id="11" name="Rectangle 10"/>
          <p:cNvSpPr/>
          <p:nvPr userDrawn="1"/>
        </p:nvSpPr>
        <p:spPr>
          <a:xfrm>
            <a:off x="2995085" y="1159938"/>
            <a:ext cx="6148915" cy="2971799"/>
          </a:xfrm>
          <a:prstGeom prst="rect">
            <a:avLst/>
          </a:prstGeom>
          <a:gradFill>
            <a:gsLst>
              <a:gs pos="100000">
                <a:srgbClr val="BFBFBF"/>
              </a:gs>
              <a:gs pos="0">
                <a:srgbClr val="595959"/>
              </a:gs>
            </a:gsLst>
            <a:lin ang="16200000" scaled="0"/>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bg1"/>
                </a:solidFill>
              </a:defRPr>
            </a:lvl1pPr>
          </a:lstStyle>
          <a:p>
            <a:pPr lvl="0"/>
            <a:r>
              <a:rPr lang="en-US" smtClean="0"/>
              <a:t>Click to edit Master text styles</a:t>
            </a:r>
          </a:p>
        </p:txBody>
      </p:sp>
      <p:sp>
        <p:nvSpPr>
          <p:cNvPr id="8"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Rectangle 6"/>
          <p:cNvSpPr/>
          <p:nvPr userDrawn="1"/>
        </p:nvSpPr>
        <p:spPr>
          <a:xfrm>
            <a:off x="0" y="1707971"/>
            <a:ext cx="4000500"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39989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034367" y="1156648"/>
            <a:ext cx="5109632"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406397"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457199"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457199" y="480486"/>
            <a:ext cx="8348134" cy="423784"/>
          </a:xfrm>
        </p:spPr>
        <p:txBody>
          <a:bodyPr anchor="b"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355469"/>
              </a:gs>
              <a:gs pos="10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450852"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552455"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552455"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lumMod val="65000"/>
                    <a:lumOff val="35000"/>
                  </a:schemeClr>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racle Logo">
    <p:spTree>
      <p:nvGrpSpPr>
        <p:cNvPr id="1" name=""/>
        <p:cNvGrpSpPr/>
        <p:nvPr/>
      </p:nvGrpSpPr>
      <p:grpSpPr>
        <a:xfrm>
          <a:off x="0" y="0"/>
          <a:ext cx="0" cy="0"/>
          <a:chOff x="0" y="0"/>
          <a:chExt cx="0" cy="0"/>
        </a:xfrm>
      </p:grpSpPr>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Java_clr.bm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9827" y="681179"/>
            <a:ext cx="5802373" cy="3078021"/>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struction &amp; Guidelines Titl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3" y="1171557"/>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2"/>
                </a:solidFill>
                <a:latin typeface="Arial" pitchFamily="34" charset="0"/>
                <a:ea typeface="+mj-ea"/>
                <a:cs typeface="Arial" pitchFamily="34" charset="0"/>
              </a:defRPr>
            </a:lvl1pPr>
          </a:lstStyle>
          <a:p>
            <a:r>
              <a:rPr lang="en-US" dirty="0" smtClean="0"/>
              <a:t>Click to edit text </a:t>
            </a:r>
            <a:endParaRPr lang="en-US" dirty="0"/>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Instruction, do not us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1839"/>
            <a:ext cx="8229600" cy="2929889"/>
          </a:xfrm>
        </p:spPr>
        <p:txBody>
          <a:bodyPr>
            <a:noAutofit/>
          </a:bodyPr>
          <a:lstStyle>
            <a:lvl1pPr>
              <a:buClr>
                <a:schemeClr val="accent1"/>
              </a:buClr>
              <a:defRPr sz="14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mplate Instruction subhead, do not us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3514"/>
            <a:ext cx="8229600" cy="2929889"/>
          </a:xfrm>
        </p:spPr>
        <p:txBody>
          <a:bodyPr>
            <a:noAutofit/>
          </a:bodyPr>
          <a:lstStyle>
            <a:lvl1pPr>
              <a:buClr>
                <a:schemeClr val="accent1"/>
              </a:buClr>
              <a:defRPr sz="14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406395"/>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2158898714"/>
      </p:ext>
    </p:extLst>
  </p:cSld>
  <p:clrMapOvr>
    <a:masterClrMapping/>
  </p:clrMapOvr>
  <p:transition xmlns:p14="http://schemas.microsoft.com/office/powerpoint/2010/mai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5" name="Footer Placeholder 4"/>
          <p:cNvSpPr>
            <a:spLocks noGrp="1"/>
          </p:cNvSpPr>
          <p:nvPr>
            <p:ph type="ftr" sz="quarter" idx="10"/>
          </p:nvPr>
        </p:nvSpPr>
        <p:spPr>
          <a:xfrm>
            <a:off x="5276850" y="4767263"/>
            <a:ext cx="742950" cy="274637"/>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68079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Subtitle">
    <p:spTree>
      <p:nvGrpSpPr>
        <p:cNvPr id="1" name=""/>
        <p:cNvGrpSpPr/>
        <p:nvPr/>
      </p:nvGrpSpPr>
      <p:grpSpPr>
        <a:xfrm>
          <a:off x="0" y="0"/>
          <a:ext cx="0" cy="0"/>
          <a:chOff x="0" y="0"/>
          <a:chExt cx="0" cy="0"/>
        </a:xfrm>
      </p:grpSpPr>
      <p:sp>
        <p:nvSpPr>
          <p:cNvPr id="5"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8"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3611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5276850" y="4767263"/>
            <a:ext cx="742950" cy="274637"/>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4143036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297837289"/>
      </p:ext>
    </p:extLst>
  </p:cSld>
  <p:clrMapOvr>
    <a:masterClrMapping/>
  </p:clrMapOvr>
  <p:transition xmlns:p14="http://schemas.microsoft.com/office/powerpoint/2010/mai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60463"/>
            <a:ext cx="9144000" cy="2979737"/>
          </a:xfrm>
          <a:prstGeom prst="rect">
            <a:avLst/>
          </a:prstGeom>
          <a:gradFill rotWithShape="1">
            <a:gsLst>
              <a:gs pos="0">
                <a:srgbClr val="F3F3F3"/>
              </a:gs>
              <a:gs pos="100000">
                <a:srgbClr val="B3B3B3"/>
              </a:gs>
            </a:gsLst>
            <a:lin ang="5400000"/>
          </a:gradFill>
          <a:ln>
            <a:noFill/>
          </a:ln>
          <a:effectLst>
            <a:outerShdw blurRad="152400" dist="63500" dir="7799993"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 name="Rectangle 5"/>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itle 1"/>
          <p:cNvSpPr>
            <a:spLocks noGrp="1"/>
          </p:cNvSpPr>
          <p:nvPr>
            <p:ph type="title"/>
          </p:nvPr>
        </p:nvSpPr>
        <p:spPr>
          <a:xfrm>
            <a:off x="804981" y="245538"/>
            <a:ext cx="7771752" cy="761995"/>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7911346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41495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6313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out logo and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Title 1"/>
          <p:cNvSpPr>
            <a:spLocks noGrp="1"/>
          </p:cNvSpPr>
          <p:nvPr>
            <p:ph type="title" hasCustomPrompt="1"/>
          </p:nvPr>
        </p:nvSpPr>
        <p:spPr>
          <a:xfrm>
            <a:off x="451485" y="2053590"/>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pic>
        <p:nvPicPr>
          <p:cNvPr id="8" name="Picture 7" descr="O_signature_wh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335" y="332179"/>
            <a:ext cx="1338765" cy="412785"/>
          </a:xfrm>
          <a:prstGeom prst="rect">
            <a:avLst/>
          </a:prstGeom>
        </p:spPr>
      </p:pic>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xmlns:p14="http://schemas.microsoft.com/office/powerpoint/2010/mai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logo without Imag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943598" y="-24964"/>
            <a:ext cx="3200402" cy="4157107"/>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
        <p:nvSpPr>
          <p:cNvPr id="17" name="Title 1"/>
          <p:cNvSpPr>
            <a:spLocks noGrp="1"/>
          </p:cNvSpPr>
          <p:nvPr>
            <p:ph type="title" hasCustomPrompt="1"/>
          </p:nvPr>
        </p:nvSpPr>
        <p:spPr>
          <a:xfrm>
            <a:off x="451485" y="2053590"/>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marL="0" marR="0" lvl="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pPr>
            <a:r>
              <a:rPr lang="en-US" dirty="0" smtClean="0"/>
              <a:t>Click to edit Master text styles</a:t>
            </a:r>
          </a:p>
          <a:p>
            <a:pPr marL="0" marR="0" lvl="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pPr>
            <a:r>
              <a:rPr lang="en-US" dirty="0" smtClean="0"/>
              <a:t>Click to edit Master text styles</a:t>
            </a:r>
          </a:p>
        </p:txBody>
      </p:sp>
      <p:pic>
        <p:nvPicPr>
          <p:cNvPr id="10" name="Picture 9" descr="O_signature_wh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335" y="332179"/>
            <a:ext cx="1338765" cy="412785"/>
          </a:xfrm>
          <a:prstGeom prst="rect">
            <a:avLst/>
          </a:prstGeom>
        </p:spPr>
      </p:pic>
    </p:spTree>
    <p:extLst>
      <p:ext uri="{BB962C8B-B14F-4D97-AF65-F5344CB8AC3E}">
        <p14:creationId xmlns:p14="http://schemas.microsoft.com/office/powerpoint/2010/main" val="193351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uiExpand="1" build="p">
        <p:tmplLst>
          <p:tmpl lvl="1">
            <p:tnLst>
              <p:par>
                <p:cTn xmlns:p14="http://schemas.microsoft.com/office/powerpoint/2010/mai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xmlns:p14="http://schemas.microsoft.com/office/powerpoint/2010/mai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xmlns:p14="http://schemas.microsoft.com/office/powerpoint/2010/mai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 Agenda">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558801" y="4887247"/>
            <a:ext cx="4868332" cy="256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361054" y="0"/>
            <a:ext cx="6782945" cy="5143500"/>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681095" y="-2117"/>
            <a:ext cx="6462904" cy="5145617"/>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hasCustomPrompt="1"/>
          </p:nvPr>
        </p:nvSpPr>
        <p:spPr>
          <a:xfrm>
            <a:off x="457835" y="1171557"/>
            <a:ext cx="1724448" cy="760334"/>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dirty="0" smtClean="0"/>
              <a:t>Click to edit title</a:t>
            </a:r>
            <a:endParaRPr lang="en-US" dirty="0"/>
          </a:p>
        </p:txBody>
      </p:sp>
      <p:sp>
        <p:nvSpPr>
          <p:cNvPr id="5" name="Text Placeholder 4"/>
          <p:cNvSpPr>
            <a:spLocks noGrp="1"/>
          </p:cNvSpPr>
          <p:nvPr userDrawn="1">
            <p:ph type="body" sz="quarter" idx="13"/>
          </p:nvPr>
        </p:nvSpPr>
        <p:spPr>
          <a:xfrm>
            <a:off x="3175011" y="1122129"/>
            <a:ext cx="5544524" cy="3116236"/>
          </a:xfrm>
        </p:spPr>
        <p:txBody>
          <a:bodyPr lIns="0" tIns="0"/>
          <a:lstStyle>
            <a:lvl1pPr marL="342900" indent="-342900">
              <a:lnSpc>
                <a:spcPct val="120000"/>
              </a:lnSpc>
              <a:buSzPct val="90000"/>
              <a:buFont typeface="Wingdings" pitchFamily="2" charset="2"/>
              <a:buChar char="§"/>
              <a:defRPr sz="2400">
                <a:solidFill>
                  <a:schemeClr val="tx2"/>
                </a:solidFill>
              </a:defRPr>
            </a:lvl1pPr>
          </a:lstStyle>
          <a:p>
            <a:pPr lvl="0"/>
            <a:r>
              <a:rPr lang="en-US" smtClean="0"/>
              <a:t>Click to edit Master text styles</a:t>
            </a:r>
          </a:p>
        </p:txBody>
      </p:sp>
      <p:grpSp>
        <p:nvGrpSpPr>
          <p:cNvPr id="16" name="Group 15"/>
          <p:cNvGrpSpPr/>
          <p:nvPr userDrawn="1"/>
        </p:nvGrpSpPr>
        <p:grpSpPr>
          <a:xfrm>
            <a:off x="597807" y="4913790"/>
            <a:ext cx="4584912" cy="219168"/>
            <a:chOff x="597807" y="4913790"/>
            <a:chExt cx="4584912" cy="219168"/>
          </a:xfrm>
        </p:grpSpPr>
        <p:sp>
          <p:nvSpPr>
            <p:cNvPr id="18"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424545"/>
                  </a:solidFill>
                </a:rPr>
                <a:t>Copyright</a:t>
              </a:r>
              <a:r>
                <a:rPr lang="en-US" sz="600" baseline="0" dirty="0" smtClean="0">
                  <a:solidFill>
                    <a:srgbClr val="424545"/>
                  </a:solidFill>
                </a:rPr>
                <a:t> </a:t>
              </a:r>
              <a:r>
                <a:rPr lang="en-US" sz="600" dirty="0" smtClean="0">
                  <a:solidFill>
                    <a:srgbClr val="424545"/>
                  </a:solidFill>
                </a:rPr>
                <a:t>©</a:t>
              </a:r>
              <a:r>
                <a:rPr lang="en-US" sz="600" baseline="0" dirty="0" smtClean="0">
                  <a:solidFill>
                    <a:srgbClr val="424545"/>
                  </a:solidFill>
                </a:rPr>
                <a:t> 2012, Oracle and/or its affiliates. All rights reserved.</a:t>
              </a:r>
              <a:endParaRPr lang="en-US" sz="600" dirty="0" smtClean="0">
                <a:solidFill>
                  <a:srgbClr val="424545"/>
                </a:solidFill>
              </a:endParaRPr>
            </a:p>
          </p:txBody>
        </p:sp>
        <p:cxnSp>
          <p:nvCxnSpPr>
            <p:cNvPr id="19" name="Straight Connector 18"/>
            <p:cNvCxnSpPr/>
            <p:nvPr userDrawn="1"/>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sp>
          <p:nvSpPr>
            <p:cNvPr id="20"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2"/>
                  </a:solidFill>
                </a:rPr>
                <a:t>Insert Information Protection Policy Classification from Slide 16</a:t>
              </a:r>
              <a:endParaRPr lang="en-US" sz="800" dirty="0" smtClean="0">
                <a:solidFill>
                  <a:schemeClr val="tx2"/>
                </a:solidFill>
              </a:endParaRPr>
            </a:p>
          </p:txBody>
        </p:sp>
        <p:cxnSp>
          <p:nvCxnSpPr>
            <p:cNvPr id="21" name="Straight Connector 20"/>
            <p:cNvCxnSpPr/>
            <p:nvPr userDrawn="1"/>
          </p:nvCxnSpPr>
          <p:spPr>
            <a:xfrm flipH="1">
              <a:off x="2893332" y="4935973"/>
              <a:ext cx="1092" cy="96623"/>
            </a:xfrm>
            <a:prstGeom prst="line">
              <a:avLst/>
            </a:prstGeom>
            <a:ln w="6350" cmpd="sng">
              <a:solidFill>
                <a:schemeClr val="tx2"/>
              </a:solidFill>
            </a:ln>
          </p:spPr>
          <p:style>
            <a:lnRef idx="1">
              <a:schemeClr val="dk1"/>
            </a:lnRef>
            <a:fillRef idx="0">
              <a:schemeClr val="dk1"/>
            </a:fillRef>
            <a:effectRef idx="0">
              <a:schemeClr val="dk1"/>
            </a:effectRef>
            <a:fontRef idx="minor">
              <a:schemeClr val="tx1"/>
            </a:fontRef>
          </p:style>
        </p:cxnSp>
      </p:grpSp>
      <p:grpSp>
        <p:nvGrpSpPr>
          <p:cNvPr id="15" name="Group 14"/>
          <p:cNvGrpSpPr/>
          <p:nvPr userDrawn="1"/>
        </p:nvGrpSpPr>
        <p:grpSpPr>
          <a:xfrm>
            <a:off x="6765364" y="4646084"/>
            <a:ext cx="2038432" cy="457200"/>
            <a:chOff x="6765364" y="4646084"/>
            <a:chExt cx="2038432" cy="457200"/>
          </a:xfrm>
        </p:grpSpPr>
        <p:pic>
          <p:nvPicPr>
            <p:cNvPr id="22" name="Picture 27" descr="O_signature_clr_rgb"/>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2950" y="4820656"/>
              <a:ext cx="920846" cy="2826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Java_clr_hori.bmp"/>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159" b="15044"/>
            <a:stretch/>
          </p:blipFill>
          <p:spPr>
            <a:xfrm>
              <a:off x="6765364" y="4646084"/>
              <a:ext cx="948422" cy="436122"/>
            </a:xfrm>
            <a:prstGeom prst="rect">
              <a:avLst/>
            </a:prstGeom>
          </p:spPr>
        </p:pic>
      </p:grpSp>
    </p:spTree>
    <p:extLst>
      <p:ext uri="{BB962C8B-B14F-4D97-AF65-F5344CB8AC3E}">
        <p14:creationId xmlns:p14="http://schemas.microsoft.com/office/powerpoint/2010/main" val="348302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3" y="1173894"/>
            <a:ext cx="5030787" cy="1100723"/>
          </a:xfrm>
        </p:spPr>
        <p:txBody>
          <a:bodyPr anchor="t" anchorCtr="0"/>
          <a:lstStyle>
            <a:lvl1pPr>
              <a:defRPr sz="2800" b="1">
                <a:ln w="0">
                  <a:noFill/>
                </a:ln>
                <a:solidFill>
                  <a:schemeClr val="tx2"/>
                </a:solidFill>
                <a:effectLst/>
              </a:defRPr>
            </a:lvl1pPr>
          </a:lstStyle>
          <a:p>
            <a:r>
              <a:rPr lang="en-US" dirty="0" smtClean="0"/>
              <a:t>Click to edit text </a:t>
            </a:r>
            <a:endParaRPr lang="en-US" dirty="0"/>
          </a:p>
        </p:txBody>
      </p:sp>
      <p:sp>
        <p:nvSpPr>
          <p:cNvPr id="10" name="Rectangle 9"/>
          <p:cNvSpPr/>
          <p:nvPr userDrawn="1"/>
        </p:nvSpPr>
        <p:spPr>
          <a:xfrm>
            <a:off x="5943599" y="0"/>
            <a:ext cx="3200400" cy="5143500"/>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263639" y="0"/>
            <a:ext cx="2880361" cy="5143500"/>
          </a:xfrm>
          <a:prstGeom prst="rect">
            <a:avLst/>
          </a:prstGeom>
          <a:gradFill flip="none" rotWithShape="1">
            <a:gsLst>
              <a:gs pos="100000">
                <a:schemeClr val="accent1"/>
              </a:gs>
              <a:gs pos="0">
                <a:srgbClr val="355469"/>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765364" y="4646084"/>
            <a:ext cx="2038432" cy="457200"/>
            <a:chOff x="6765364" y="4646084"/>
            <a:chExt cx="2038432" cy="457200"/>
          </a:xfrm>
        </p:grpSpPr>
        <p:pic>
          <p:nvPicPr>
            <p:cNvPr id="9" name="Picture 8" descr="O_signature_wh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4452" y="4819820"/>
              <a:ext cx="919344" cy="283464"/>
            </a:xfrm>
            <a:prstGeom prst="rect">
              <a:avLst/>
            </a:prstGeom>
          </p:spPr>
        </p:pic>
        <p:pic>
          <p:nvPicPr>
            <p:cNvPr id="14" name="Picture 13" descr="Java_clr_hori.bmp"/>
            <p:cNvPicPr>
              <a:picLocks noChangeAspect="1"/>
            </p:cNvPicPr>
            <p:nvPr userDrawn="1"/>
          </p:nvPicPr>
          <p:blipFill rotWithShape="1">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t="14159" b="15044"/>
            <a:stretch/>
          </p:blipFill>
          <p:spPr>
            <a:xfrm>
              <a:off x="6765364" y="4646084"/>
              <a:ext cx="948422" cy="436122"/>
            </a:xfrm>
            <a:prstGeom prst="rect">
              <a:avLst/>
            </a:prstGeom>
          </p:spPr>
        </p:pic>
      </p:gr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3" y="1173894"/>
            <a:ext cx="5030787"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8498418" y="0"/>
            <a:ext cx="645582" cy="4631267"/>
          </a:xfrm>
          <a:prstGeom prst="rect">
            <a:avLst/>
          </a:prstGeom>
          <a:gradFill flip="none" rotWithShape="1">
            <a:gsLst>
              <a:gs pos="0">
                <a:srgbClr val="B3B3B3"/>
              </a:gs>
              <a:gs pos="100000">
                <a:srgbClr val="F3F3F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943598" y="-2117"/>
            <a:ext cx="320041" cy="4631267"/>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63640" y="-2117"/>
            <a:ext cx="2234778" cy="4631267"/>
          </a:xfrm>
          <a:prstGeom prst="rect">
            <a:avLst/>
          </a:prstGeom>
          <a:gradFill flip="none" rotWithShape="1">
            <a:gsLst>
              <a:gs pos="0">
                <a:srgbClr val="B3B3B3"/>
              </a:gs>
              <a:gs pos="100000">
                <a:srgbClr val="F3F3F3"/>
              </a:gs>
            </a:gsLst>
            <a:lin ang="16200000" scaled="0"/>
            <a:tileRect/>
          </a:gradFill>
          <a:ln>
            <a:noFill/>
          </a:ln>
          <a:effectLst>
            <a:outerShdw blurRad="152400" dist="635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263640" y="-2117"/>
            <a:ext cx="2234778" cy="4631267"/>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1"/>
          <p:cNvSpPr>
            <a:spLocks noGrp="1"/>
          </p:cNvSpPr>
          <p:nvPr>
            <p:ph type="pic" sz="quarter" idx="12" hasCustomPrompt="1"/>
          </p:nvPr>
        </p:nvSpPr>
        <p:spPr>
          <a:xfrm>
            <a:off x="6258138" y="0"/>
            <a:ext cx="224028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
        <p:nvSpPr>
          <p:cNvPr id="16" name="Rectangle 15"/>
          <p:cNvSpPr/>
          <p:nvPr userDrawn="1"/>
        </p:nvSpPr>
        <p:spPr>
          <a:xfrm>
            <a:off x="5147733" y="4631267"/>
            <a:ext cx="3996267" cy="5122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a:grpSpLocks noChangeAspect="1"/>
          </p:cNvGrpSpPr>
          <p:nvPr userDrawn="1"/>
        </p:nvGrpSpPr>
        <p:grpSpPr>
          <a:xfrm>
            <a:off x="6765364" y="4646084"/>
            <a:ext cx="2038432" cy="457200"/>
            <a:chOff x="6446993" y="4546600"/>
            <a:chExt cx="2374390" cy="532552"/>
          </a:xfrm>
        </p:grpSpPr>
        <p:pic>
          <p:nvPicPr>
            <p:cNvPr id="18" name="Picture 27" descr="O_signature_clr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8770" y="4749944"/>
              <a:ext cx="1072613" cy="3292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Java_clr_hori.bmp"/>
            <p:cNvPicPr>
              <a:picLocks noChangeAspect="1"/>
            </p:cNvPicPr>
            <p:nvPr userDrawn="1"/>
          </p:nvPicPr>
          <p:blipFill rotWithShape="1">
            <a:blip r:embed="rId3">
              <a:extLst>
                <a:ext uri="{28A0092B-C50C-407E-A947-70E740481C1C}">
                  <a14:useLocalDpi xmlns:a14="http://schemas.microsoft.com/office/drawing/2010/main" val="0"/>
                </a:ext>
              </a:extLst>
            </a:blip>
            <a:srcRect t="14159" b="15044"/>
            <a:stretch/>
          </p:blipFill>
          <p:spPr>
            <a:xfrm>
              <a:off x="6446993" y="4546600"/>
              <a:ext cx="1104733" cy="508000"/>
            </a:xfrm>
            <a:prstGeom prst="rect">
              <a:avLst/>
            </a:prstGeom>
          </p:spPr>
        </p:pic>
      </p:gr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nouncement Slide">
    <p:spTree>
      <p:nvGrpSpPr>
        <p:cNvPr id="1" name=""/>
        <p:cNvGrpSpPr/>
        <p:nvPr/>
      </p:nvGrpSpPr>
      <p:grpSpPr>
        <a:xfrm>
          <a:off x="0" y="0"/>
          <a:ext cx="0" cy="0"/>
          <a:chOff x="0" y="0"/>
          <a:chExt cx="0" cy="0"/>
        </a:xfrm>
      </p:grpSpPr>
      <p:sp>
        <p:nvSpPr>
          <p:cNvPr id="8" name="Rectangle 7"/>
          <p:cNvSpPr/>
          <p:nvPr userDrawn="1"/>
        </p:nvSpPr>
        <p:spPr>
          <a:xfrm>
            <a:off x="0" y="1159938"/>
            <a:ext cx="9144000" cy="2971799"/>
          </a:xfrm>
          <a:prstGeom prst="rect">
            <a:avLst/>
          </a:prstGeom>
          <a:gradFill>
            <a:gsLst>
              <a:gs pos="100000">
                <a:srgbClr val="BFBFBF"/>
              </a:gs>
              <a:gs pos="0">
                <a:srgbClr val="595959"/>
              </a:gs>
            </a:gsLst>
            <a:lin ang="16200000" scaled="0"/>
          </a:gradFill>
          <a:ln>
            <a:noFill/>
          </a:ln>
          <a:effectLst>
            <a:outerShdw blurRad="152400" dist="63500" dir="54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457200" y="1586246"/>
            <a:ext cx="4822538"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gradFill>
                  <a:gsLst>
                    <a:gs pos="0">
                      <a:schemeClr val="bg1"/>
                    </a:gs>
                    <a:gs pos="100000">
                      <a:schemeClr val="bg1">
                        <a:lumMod val="90000"/>
                      </a:schemeClr>
                    </a:gs>
                  </a:gsLst>
                  <a:lin ang="5400000" scaled="0"/>
                </a:gra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p:txBody>
      </p:sp>
      <p:pic>
        <p:nvPicPr>
          <p:cNvPr id="14" name="Picture 13" descr="Java_blk_rgb.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5246427" y="2025650"/>
            <a:ext cx="3573245" cy="1831534"/>
          </a:xfrm>
          <a:prstGeom prst="rect">
            <a:avLst/>
          </a:prstGeom>
        </p:spPr>
      </p:pic>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25" Type="http://schemas.openxmlformats.org/officeDocument/2006/relationships/image" Target="../media/image1.wmf"/><Relationship Id="rId26" Type="http://schemas.openxmlformats.org/officeDocument/2006/relationships/image" Target="../media/image2.png"/><Relationship Id="rId27"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0486"/>
            <a:ext cx="8229600" cy="423784"/>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13514"/>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5" cstate="print"/>
          <a:srcRect/>
          <a:stretch>
            <a:fillRect/>
          </a:stretch>
        </p:blipFill>
        <p:spPr bwMode="auto">
          <a:xfrm>
            <a:off x="8015479" y="4668926"/>
            <a:ext cx="704056" cy="88722"/>
          </a:xfrm>
          <a:prstGeom prst="rect">
            <a:avLst/>
          </a:prstGeom>
          <a:noFill/>
          <a:ln w="9525">
            <a:noFill/>
            <a:miter lim="800000"/>
            <a:headEnd/>
            <a:tailEnd/>
          </a:ln>
        </p:spPr>
      </p:pic>
      <p:grpSp>
        <p:nvGrpSpPr>
          <p:cNvPr id="14"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424545"/>
                  </a:solidFill>
                </a:rPr>
                <a:t>Copyright</a:t>
              </a:r>
              <a:r>
                <a:rPr lang="en-US" sz="600" baseline="0" dirty="0" smtClean="0">
                  <a:solidFill>
                    <a:srgbClr val="424545"/>
                  </a:solidFill>
                </a:rPr>
                <a:t> </a:t>
              </a:r>
              <a:r>
                <a:rPr lang="en-US" sz="600" dirty="0" smtClean="0">
                  <a:solidFill>
                    <a:srgbClr val="424545"/>
                  </a:solidFill>
                </a:rPr>
                <a:t>©</a:t>
              </a:r>
              <a:r>
                <a:rPr lang="en-US" sz="600" baseline="0" dirty="0" smtClean="0">
                  <a:solidFill>
                    <a:srgbClr val="424545"/>
                  </a:solidFill>
                </a:rPr>
                <a:t> 2012, Oracle and/or its affiliates. All rights reserved.</a:t>
              </a:r>
              <a:endParaRPr lang="en-US" sz="600" dirty="0" smtClean="0">
                <a:solidFill>
                  <a:srgbClr val="424545"/>
                </a:solidFill>
              </a:endParaRPr>
            </a:p>
          </p:txBody>
        </p:sp>
        <p:cxnSp>
          <p:nvCxnSpPr>
            <p:cNvPr id="16" name="Straight Connector 15"/>
            <p:cNvCxnSpPr/>
            <p:nvPr userDrawn="1"/>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2"/>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2"/>
                </a:solidFill>
              </a:rPr>
              <a:t>‹#›</a:t>
            </a:fld>
            <a:endParaRPr lang="en-US" sz="600" dirty="0">
              <a:solidFill>
                <a:schemeClr val="tx2"/>
              </a:solidFill>
            </a:endParaRPr>
          </a:p>
        </p:txBody>
      </p:sp>
      <p:grpSp>
        <p:nvGrpSpPr>
          <p:cNvPr id="18" name="Group 17"/>
          <p:cNvGrpSpPr>
            <a:grpSpLocks noChangeAspect="1"/>
          </p:cNvGrpSpPr>
          <p:nvPr/>
        </p:nvGrpSpPr>
        <p:grpSpPr>
          <a:xfrm>
            <a:off x="6765364" y="4646084"/>
            <a:ext cx="2038432" cy="457200"/>
            <a:chOff x="6446993" y="4546600"/>
            <a:chExt cx="2374390" cy="532552"/>
          </a:xfrm>
        </p:grpSpPr>
        <p:pic>
          <p:nvPicPr>
            <p:cNvPr id="21" name="Picture 27" descr="O_signature_clr_rgb"/>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7748770" y="4749944"/>
              <a:ext cx="1072613" cy="3292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Java_clr_hori.bmp"/>
            <p:cNvPicPr>
              <a:picLocks noChangeAspect="1"/>
            </p:cNvPicPr>
            <p:nvPr userDrawn="1"/>
          </p:nvPicPr>
          <p:blipFill rotWithShape="1">
            <a:blip r:embed="rId27">
              <a:extLst>
                <a:ext uri="{28A0092B-C50C-407E-A947-70E740481C1C}">
                  <a14:useLocalDpi xmlns:a14="http://schemas.microsoft.com/office/drawing/2010/main" val="0"/>
                </a:ext>
              </a:extLst>
            </a:blip>
            <a:srcRect t="14159" b="15044"/>
            <a:stretch/>
          </p:blipFill>
          <p:spPr>
            <a:xfrm>
              <a:off x="6446993" y="4546600"/>
              <a:ext cx="1104733" cy="508000"/>
            </a:xfrm>
            <a:prstGeom prst="rect">
              <a:avLst/>
            </a:prstGeom>
          </p:spPr>
        </p:pic>
      </p:gr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692" r:id="rId2"/>
    <p:sldLayoutId id="2147483691" r:id="rId3"/>
    <p:sldLayoutId id="2147483740" r:id="rId4"/>
    <p:sldLayoutId id="2147483747" r:id="rId5"/>
    <p:sldLayoutId id="2147483738" r:id="rId6"/>
    <p:sldLayoutId id="2147483733" r:id="rId7"/>
    <p:sldLayoutId id="2147483744" r:id="rId8"/>
    <p:sldLayoutId id="2147483694" r:id="rId9"/>
    <p:sldLayoutId id="2147483695" r:id="rId10"/>
    <p:sldLayoutId id="2147483701" r:id="rId11"/>
    <p:sldLayoutId id="2147483719" r:id="rId12"/>
    <p:sldLayoutId id="2147483700" r:id="rId13"/>
    <p:sldLayoutId id="2147483746" r:id="rId14"/>
    <p:sldLayoutId id="2147483745" r:id="rId15"/>
    <p:sldLayoutId id="2147483685" r:id="rId16"/>
    <p:sldLayoutId id="2147483686" r:id="rId17"/>
    <p:sldLayoutId id="2147483748" r:id="rId18"/>
    <p:sldLayoutId id="2147483749" r:id="rId19"/>
    <p:sldLayoutId id="2147483750" r:id="rId20"/>
    <p:sldLayoutId id="2147483751" r:id="rId21"/>
    <p:sldLayoutId id="2147483753" r:id="rId22"/>
    <p:sldLayoutId id="2147483754"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2"/>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chemeClr val="accent1"/>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chemeClr val="accent1"/>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7.png"/><Relationship Id="rId8"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7.png"/><Relationship Id="rId8"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jpe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png"/><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jpeg"/><Relationship Id="rId9" Type="http://schemas.openxmlformats.org/officeDocument/2006/relationships/image" Target="../media/image15.png"/><Relationship Id="rId10"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7.png"/><Relationship Id="rId8"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0.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37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eaLnBrk="1" hangingPunct="1"/>
            <a:r>
              <a:rPr lang="en-US" dirty="0" smtClean="0">
                <a:ea typeface="ＭＳ Ｐゴシック" pitchFamily="34" charset="-128"/>
                <a:sym typeface="Arial" pitchFamily="34" charset="0"/>
              </a:rPr>
              <a:t>JSON Processing 1.0</a:t>
            </a:r>
            <a:endParaRPr lang="en-US" dirty="0" smtClean="0">
              <a:ea typeface="ヒラギノ角ゴ ProN W3" charset="-128"/>
              <a:sym typeface="Arial" pitchFamily="34" charset="0"/>
            </a:endParaRPr>
          </a:p>
        </p:txBody>
      </p:sp>
      <p:sp>
        <p:nvSpPr>
          <p:cNvPr id="13" name="Content Placeholder 12"/>
          <p:cNvSpPr>
            <a:spLocks noGrp="1"/>
          </p:cNvSpPr>
          <p:nvPr>
            <p:ph sz="quarter" idx="12"/>
          </p:nvPr>
        </p:nvSpPr>
        <p:spPr/>
        <p:txBody>
          <a:bodyPr/>
          <a:lstStyle/>
          <a:p>
            <a:pPr>
              <a:spcAft>
                <a:spcPts val="1800"/>
              </a:spcAft>
            </a:pPr>
            <a:r>
              <a:rPr lang="en-US" sz="1800" dirty="0" smtClean="0"/>
              <a:t>API to parse and generate JSON</a:t>
            </a:r>
          </a:p>
          <a:p>
            <a:pPr>
              <a:spcAft>
                <a:spcPts val="1800"/>
              </a:spcAft>
            </a:pPr>
            <a:r>
              <a:rPr lang="en-US" sz="1800" dirty="0" smtClean="0"/>
              <a:t>Streaming API</a:t>
            </a:r>
          </a:p>
          <a:p>
            <a:pPr lvl="1">
              <a:spcAft>
                <a:spcPts val="1200"/>
              </a:spcAft>
            </a:pPr>
            <a:r>
              <a:rPr lang="en-US" sz="1600" dirty="0" smtClean="0"/>
              <a:t>Low-level, efficient way to parse/generate JSON</a:t>
            </a:r>
          </a:p>
          <a:p>
            <a:pPr lvl="1">
              <a:spcAft>
                <a:spcPts val="1200"/>
              </a:spcAft>
            </a:pPr>
            <a:r>
              <a:rPr lang="en-US" sz="1600" dirty="0" smtClean="0"/>
              <a:t>Similar to </a:t>
            </a:r>
            <a:r>
              <a:rPr lang="en-US" sz="1600" dirty="0" err="1" smtClean="0"/>
              <a:t>StAX</a:t>
            </a:r>
            <a:r>
              <a:rPr lang="en-US" sz="1600" dirty="0" smtClean="0"/>
              <a:t> API in XML world</a:t>
            </a:r>
          </a:p>
          <a:p>
            <a:pPr>
              <a:spcAft>
                <a:spcPts val="1800"/>
              </a:spcAft>
            </a:pPr>
            <a:r>
              <a:rPr lang="en-US" sz="1800" dirty="0" smtClean="0"/>
              <a:t>Object Model API</a:t>
            </a:r>
          </a:p>
          <a:p>
            <a:pPr lvl="1">
              <a:spcAft>
                <a:spcPts val="1200"/>
              </a:spcAft>
            </a:pPr>
            <a:r>
              <a:rPr lang="en-US" sz="1600" dirty="0" smtClean="0"/>
              <a:t>Simple, easy to use high-level API</a:t>
            </a:r>
          </a:p>
          <a:p>
            <a:pPr lvl="1">
              <a:spcAft>
                <a:spcPts val="1200"/>
              </a:spcAft>
            </a:pPr>
            <a:r>
              <a:rPr lang="en-US" sz="1600" dirty="0" smtClean="0"/>
              <a:t>Similar to DOM API in XML world</a:t>
            </a:r>
          </a:p>
        </p:txBody>
      </p:sp>
      <p:sp>
        <p:nvSpPr>
          <p:cNvPr id="2" name="Text Placeholder 1"/>
          <p:cNvSpPr>
            <a:spLocks noGrp="1"/>
          </p:cNvSpPr>
          <p:nvPr>
            <p:ph type="body" sz="quarter" idx="13"/>
          </p:nvPr>
        </p:nvSpPr>
        <p:spPr/>
        <p:txBody>
          <a:bodyPr/>
          <a:lstStyle/>
          <a:p>
            <a:endParaRPr lang="en-US"/>
          </a:p>
        </p:txBody>
      </p:sp>
      <p:grpSp>
        <p:nvGrpSpPr>
          <p:cNvPr id="3" name="Group 2"/>
          <p:cNvGrpSpPr/>
          <p:nvPr/>
        </p:nvGrpSpPr>
        <p:grpSpPr>
          <a:xfrm>
            <a:off x="7089775" y="670064"/>
            <a:ext cx="1626974" cy="1440639"/>
            <a:chOff x="7089775" y="670064"/>
            <a:chExt cx="1626974" cy="1440639"/>
          </a:xfrm>
        </p:grpSpPr>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775" y="670064"/>
              <a:ext cx="1392938" cy="139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 name="Picture 15" descr="DukeAsKeith-daylight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666" y="1609725"/>
              <a:ext cx="587083" cy="500978"/>
            </a:xfrm>
            <a:prstGeom prst="rect">
              <a:avLst/>
            </a:prstGeom>
          </p:spPr>
        </p:pic>
      </p:grpSp>
    </p:spTree>
    <p:extLst>
      <p:ext uri="{BB962C8B-B14F-4D97-AF65-F5344CB8AC3E}">
        <p14:creationId xmlns:p14="http://schemas.microsoft.com/office/powerpoint/2010/main" val="277744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47137" y="1255784"/>
            <a:ext cx="8305800" cy="3532272"/>
          </a:xfrm>
          <a:prstGeom prst="rect">
            <a:avLst/>
          </a:prstGeom>
          <a:noFill/>
          <a:ln w="9525">
            <a:noFill/>
            <a:round/>
            <a:headEnd/>
            <a:tailEnd/>
          </a:ln>
        </p:spPr>
        <p:txBody>
          <a:bodyPr lIns="0" tIns="0" rIns="0" bIns="0"/>
          <a:lstStyle/>
          <a:p>
            <a:pPr marL="342900" indent="-342900" defTabSz="457200" eaLnBrk="0" hangingPunct="0">
              <a:spcBef>
                <a:spcPts val="600"/>
              </a:spcBef>
              <a:buClr>
                <a:srgbClr val="000000"/>
              </a:buClr>
              <a:buSzPct val="100000"/>
              <a:defRPr/>
            </a:pPr>
            <a:r>
              <a:rPr lang="en-US" sz="1600" kern="0" dirty="0">
                <a:solidFill>
                  <a:srgbClr val="000000"/>
                </a:solidFill>
                <a:latin typeface="Courier"/>
                <a:cs typeface="Courier"/>
              </a:rPr>
              <a:t>{</a:t>
            </a:r>
          </a:p>
          <a:p>
            <a:pPr indent="-342900" defTabSz="457200" eaLnBrk="0" hangingPunct="0">
              <a:spcBef>
                <a:spcPts val="600"/>
              </a:spcBef>
              <a:buClr>
                <a:srgbClr val="000000"/>
              </a:buClr>
              <a:buSzPct val="100000"/>
              <a:defRPr/>
            </a:pPr>
            <a:r>
              <a:rPr lang="en-US" sz="1600" kern="0" dirty="0">
                <a:solidFill>
                  <a:srgbClr val="000000"/>
                </a:solidFill>
                <a:latin typeface="Courier"/>
                <a:cs typeface="Courier"/>
              </a:rPr>
              <a:t>    "</a:t>
            </a:r>
            <a:r>
              <a:rPr lang="en-US" sz="1600" kern="0" dirty="0" err="1">
                <a:solidFill>
                  <a:srgbClr val="000000"/>
                </a:solidFill>
                <a:latin typeface="Courier"/>
                <a:cs typeface="Courier"/>
              </a:rPr>
              <a:t>firstName</a:t>
            </a:r>
            <a:r>
              <a:rPr lang="en-US" sz="1600" kern="0" dirty="0">
                <a:solidFill>
                  <a:srgbClr val="000000"/>
                </a:solidFill>
                <a:latin typeface="Courier"/>
                <a:cs typeface="Courier"/>
              </a:rPr>
              <a:t>": </a:t>
            </a:r>
            <a:r>
              <a:rPr lang="en-US" sz="1600" kern="0" dirty="0">
                <a:solidFill>
                  <a:srgbClr val="5382A1"/>
                </a:solidFill>
                <a:latin typeface="Courier"/>
                <a:cs typeface="Courier"/>
              </a:rPr>
              <a:t>"John"</a:t>
            </a:r>
            <a:r>
              <a:rPr lang="en-US" sz="1600" kern="0" dirty="0">
                <a:solidFill>
                  <a:srgbClr val="000000"/>
                </a:solidFill>
                <a:latin typeface="Courier"/>
                <a:cs typeface="Courier"/>
              </a:rPr>
              <a:t>, "</a:t>
            </a:r>
            <a:r>
              <a:rPr lang="en-US" sz="1600" kern="0" dirty="0" err="1">
                <a:solidFill>
                  <a:srgbClr val="000000"/>
                </a:solidFill>
                <a:latin typeface="Courier"/>
                <a:cs typeface="Courier"/>
              </a:rPr>
              <a:t>lastName</a:t>
            </a:r>
            <a:r>
              <a:rPr lang="en-US" sz="1600" kern="0" dirty="0">
                <a:solidFill>
                  <a:srgbClr val="000000"/>
                </a:solidFill>
                <a:latin typeface="Courier"/>
                <a:cs typeface="Courier"/>
              </a:rPr>
              <a:t>": "Smith", "age": 25, </a:t>
            </a:r>
            <a:br>
              <a:rPr lang="en-US" sz="1600" kern="0" dirty="0">
                <a:solidFill>
                  <a:srgbClr val="000000"/>
                </a:solidFill>
                <a:latin typeface="Courier"/>
                <a:cs typeface="Courier"/>
              </a:rPr>
            </a:br>
            <a:r>
              <a:rPr lang="en-US" sz="1600" kern="0" dirty="0">
                <a:solidFill>
                  <a:srgbClr val="000000"/>
                </a:solidFill>
                <a:latin typeface="Courier"/>
                <a:cs typeface="Courier"/>
              </a:rPr>
              <a:t>  "</a:t>
            </a:r>
            <a:r>
              <a:rPr lang="en-US" sz="1600" kern="0" dirty="0" err="1">
                <a:solidFill>
                  <a:srgbClr val="000000"/>
                </a:solidFill>
                <a:latin typeface="Courier"/>
                <a:cs typeface="Courier"/>
              </a:rPr>
              <a:t>phoneNumber</a:t>
            </a:r>
            <a:r>
              <a:rPr lang="en-US" sz="1600" kern="0" dirty="0">
                <a:solidFill>
                  <a:srgbClr val="000000"/>
                </a:solidFill>
                <a:latin typeface="Courier"/>
                <a:cs typeface="Courier"/>
              </a:rPr>
              <a:t>": [</a:t>
            </a:r>
            <a:br>
              <a:rPr lang="en-US" sz="1600" kern="0" dirty="0">
                <a:solidFill>
                  <a:srgbClr val="000000"/>
                </a:solidFill>
                <a:latin typeface="Courier"/>
                <a:cs typeface="Courier"/>
              </a:rPr>
            </a:br>
            <a:r>
              <a:rPr lang="en-US" sz="1600" kern="0" dirty="0">
                <a:solidFill>
                  <a:srgbClr val="000000"/>
                </a:solidFill>
                <a:latin typeface="Courier"/>
                <a:cs typeface="Courier"/>
              </a:rPr>
              <a:t>     { "type": "home", "number": "212 555-1234" },</a:t>
            </a:r>
            <a:br>
              <a:rPr lang="en-US" sz="1600" kern="0" dirty="0">
                <a:solidFill>
                  <a:srgbClr val="000000"/>
                </a:solidFill>
                <a:latin typeface="Courier"/>
                <a:cs typeface="Courier"/>
              </a:rPr>
            </a:br>
            <a:r>
              <a:rPr lang="en-US" sz="1600" kern="0" dirty="0">
                <a:solidFill>
                  <a:srgbClr val="000000"/>
                </a:solidFill>
                <a:latin typeface="Courier"/>
                <a:cs typeface="Courier"/>
              </a:rPr>
              <a:t>     { "type": "fax", "number": "646 555-4567" }</a:t>
            </a:r>
            <a:br>
              <a:rPr lang="en-US" sz="1600" kern="0" dirty="0">
                <a:solidFill>
                  <a:srgbClr val="000000"/>
                </a:solidFill>
                <a:latin typeface="Courier"/>
                <a:cs typeface="Courier"/>
              </a:rPr>
            </a:br>
            <a:r>
              <a:rPr lang="en-US" sz="1600" kern="0" dirty="0">
                <a:solidFill>
                  <a:srgbClr val="000000"/>
                </a:solidFill>
                <a:latin typeface="Courier"/>
                <a:cs typeface="Courier"/>
              </a:rPr>
              <a:t>   ]</a:t>
            </a:r>
            <a:br>
              <a:rPr lang="en-US" sz="1600" kern="0" dirty="0">
                <a:solidFill>
                  <a:srgbClr val="000000"/>
                </a:solidFill>
                <a:latin typeface="Courier"/>
                <a:cs typeface="Courier"/>
              </a:rPr>
            </a:br>
            <a:r>
              <a:rPr lang="en-US" sz="1600" kern="0" dirty="0">
                <a:solidFill>
                  <a:srgbClr val="000000"/>
                </a:solidFill>
                <a:latin typeface="Courier"/>
                <a:cs typeface="Courier"/>
              </a:rPr>
              <a:t>}</a:t>
            </a:r>
          </a:p>
          <a:p>
            <a:pPr marL="342900" indent="-342900" defTabSz="457200" eaLnBrk="0" hangingPunct="0">
              <a:spcBef>
                <a:spcPts val="600"/>
              </a:spcBef>
              <a:buClr>
                <a:srgbClr val="000000"/>
              </a:buClr>
              <a:buSzPct val="100000"/>
              <a:defRPr/>
            </a:pPr>
            <a:r>
              <a:rPr lang="en-US" sz="1600" kern="0" dirty="0" smtClean="0">
                <a:solidFill>
                  <a:srgbClr val="000000"/>
                </a:solidFill>
                <a:latin typeface="Courier"/>
                <a:cs typeface="Courier"/>
              </a:rPr>
              <a:t/>
            </a:r>
            <a:br>
              <a:rPr lang="en-US" sz="1600" kern="0" dirty="0" smtClean="0">
                <a:solidFill>
                  <a:srgbClr val="000000"/>
                </a:solidFill>
                <a:latin typeface="Courier"/>
                <a:cs typeface="Courier"/>
              </a:rPr>
            </a:br>
            <a:r>
              <a:rPr lang="en-US" sz="1600" kern="0" dirty="0" err="1" smtClean="0">
                <a:solidFill>
                  <a:srgbClr val="000000"/>
                </a:solidFill>
                <a:latin typeface="Courier"/>
                <a:cs typeface="Courier"/>
              </a:rPr>
              <a:t>JsonParser</a:t>
            </a:r>
            <a:r>
              <a:rPr lang="en-US" sz="1600" kern="0" dirty="0" smtClean="0">
                <a:solidFill>
                  <a:srgbClr val="000000"/>
                </a:solidFill>
                <a:latin typeface="Courier"/>
                <a:cs typeface="Courier"/>
              </a:rPr>
              <a:t> p = </a:t>
            </a:r>
            <a:r>
              <a:rPr lang="en-US" sz="1600" kern="0" dirty="0" err="1" smtClean="0">
                <a:solidFill>
                  <a:srgbClr val="000000"/>
                </a:solidFill>
                <a:latin typeface="Courier"/>
                <a:cs typeface="Courier"/>
              </a:rPr>
              <a:t>Json.createParser</a:t>
            </a:r>
            <a:r>
              <a:rPr lang="en-US" sz="1600" kern="0" dirty="0" smtClean="0">
                <a:solidFill>
                  <a:srgbClr val="000000"/>
                </a:solidFill>
                <a:latin typeface="Courier"/>
                <a:cs typeface="Courier"/>
              </a:rPr>
              <a:t>(…);</a:t>
            </a:r>
            <a:br>
              <a:rPr lang="en-US" sz="1600" kern="0" dirty="0" smtClean="0">
                <a:solidFill>
                  <a:srgbClr val="000000"/>
                </a:solidFill>
                <a:latin typeface="Courier"/>
                <a:cs typeface="Courier"/>
              </a:rPr>
            </a:br>
            <a:r>
              <a:rPr lang="en-US" sz="1600" kern="0" dirty="0" err="1" smtClean="0">
                <a:solidFill>
                  <a:srgbClr val="000000"/>
                </a:solidFill>
                <a:latin typeface="Courier"/>
                <a:cs typeface="Courier"/>
              </a:rPr>
              <a:t>JsonParser.Event</a:t>
            </a:r>
            <a:r>
              <a:rPr lang="en-US" sz="1600" kern="0" dirty="0" smtClean="0">
                <a:solidFill>
                  <a:srgbClr val="000000"/>
                </a:solidFill>
                <a:latin typeface="Courier"/>
                <a:cs typeface="Courier"/>
              </a:rPr>
              <a:t> event = </a:t>
            </a:r>
            <a:r>
              <a:rPr lang="en-US" sz="1600" kern="0" dirty="0" err="1" smtClean="0">
                <a:solidFill>
                  <a:srgbClr val="000000"/>
                </a:solidFill>
                <a:latin typeface="Courier"/>
                <a:cs typeface="Courier"/>
              </a:rPr>
              <a:t>p.next</a:t>
            </a:r>
            <a:r>
              <a:rPr lang="en-US" sz="1600" kern="0" dirty="0" smtClean="0">
                <a:solidFill>
                  <a:srgbClr val="000000"/>
                </a:solidFill>
                <a:latin typeface="Courier"/>
                <a:cs typeface="Courier"/>
              </a:rPr>
              <a:t>();    </a:t>
            </a:r>
            <a:r>
              <a:rPr lang="en-US" sz="1600" kern="0" dirty="0" smtClean="0">
                <a:solidFill>
                  <a:srgbClr val="A3A3A3"/>
                </a:solidFill>
                <a:latin typeface="Arial"/>
                <a:cs typeface="Arial"/>
              </a:rPr>
              <a:t>// START_OBJECT</a:t>
            </a:r>
            <a:r>
              <a:rPr lang="en-US" sz="1600" kern="0" dirty="0" smtClean="0">
                <a:solidFill>
                  <a:srgbClr val="C9C9C9"/>
                </a:solidFill>
                <a:latin typeface="Arial"/>
                <a:cs typeface="Arial"/>
              </a:rPr>
              <a:t/>
            </a:r>
            <a:br>
              <a:rPr lang="en-US" sz="1600" kern="0" dirty="0" smtClean="0">
                <a:solidFill>
                  <a:srgbClr val="C9C9C9"/>
                </a:solidFill>
                <a:latin typeface="Arial"/>
                <a:cs typeface="Arial"/>
              </a:rPr>
            </a:br>
            <a:r>
              <a:rPr lang="en-US" sz="1600" kern="0" dirty="0" smtClean="0">
                <a:solidFill>
                  <a:srgbClr val="000000"/>
                </a:solidFill>
                <a:latin typeface="Courier"/>
                <a:cs typeface="Courier"/>
              </a:rPr>
              <a:t>event </a:t>
            </a:r>
            <a:r>
              <a:rPr lang="en-US" sz="1600" kern="0" dirty="0">
                <a:solidFill>
                  <a:srgbClr val="000000"/>
                </a:solidFill>
                <a:latin typeface="Courier"/>
                <a:cs typeface="Courier"/>
              </a:rPr>
              <a:t>= </a:t>
            </a:r>
            <a:r>
              <a:rPr lang="en-US" sz="1600" kern="0" dirty="0" err="1" smtClean="0">
                <a:solidFill>
                  <a:srgbClr val="000000"/>
                </a:solidFill>
                <a:latin typeface="Courier"/>
                <a:cs typeface="Courier"/>
              </a:rPr>
              <a:t>p.next</a:t>
            </a:r>
            <a:r>
              <a:rPr lang="en-US" sz="1600" kern="0" dirty="0">
                <a:solidFill>
                  <a:srgbClr val="000000"/>
                </a:solidFill>
                <a:latin typeface="Courier"/>
                <a:cs typeface="Courier"/>
              </a:rPr>
              <a:t>();                     </a:t>
            </a:r>
            <a:r>
              <a:rPr lang="en-US" sz="1600" kern="0" dirty="0">
                <a:solidFill>
                  <a:srgbClr val="A3A3A3"/>
                </a:solidFill>
                <a:latin typeface="Arial"/>
                <a:cs typeface="Arial"/>
              </a:rPr>
              <a:t>// </a:t>
            </a:r>
            <a:r>
              <a:rPr lang="en-US" sz="1600" kern="0" dirty="0" smtClean="0">
                <a:solidFill>
                  <a:srgbClr val="A3A3A3"/>
                </a:solidFill>
                <a:latin typeface="Arial"/>
                <a:cs typeface="Arial"/>
              </a:rPr>
              <a:t>KEY_NAME</a:t>
            </a:r>
            <a:r>
              <a:rPr lang="en-US" sz="1600" kern="0" dirty="0" smtClean="0">
                <a:solidFill>
                  <a:srgbClr val="C9C9C9"/>
                </a:solidFill>
                <a:latin typeface="Arial"/>
                <a:cs typeface="Arial"/>
              </a:rPr>
              <a:t/>
            </a:r>
            <a:br>
              <a:rPr lang="en-US" sz="1600" kern="0" dirty="0" smtClean="0">
                <a:solidFill>
                  <a:srgbClr val="C9C9C9"/>
                </a:solidFill>
                <a:latin typeface="Arial"/>
                <a:cs typeface="Arial"/>
              </a:rPr>
            </a:br>
            <a:r>
              <a:rPr lang="en-US" sz="1600" kern="0" dirty="0" smtClean="0">
                <a:solidFill>
                  <a:srgbClr val="000000"/>
                </a:solidFill>
                <a:latin typeface="Courier"/>
                <a:cs typeface="Courier"/>
              </a:rPr>
              <a:t>event </a:t>
            </a:r>
            <a:r>
              <a:rPr lang="en-US" sz="1600" kern="0" dirty="0">
                <a:solidFill>
                  <a:srgbClr val="000000"/>
                </a:solidFill>
                <a:latin typeface="Courier"/>
                <a:cs typeface="Courier"/>
              </a:rPr>
              <a:t>= </a:t>
            </a:r>
            <a:r>
              <a:rPr lang="en-US" sz="1600" kern="0" dirty="0" err="1" smtClean="0">
                <a:solidFill>
                  <a:srgbClr val="000000"/>
                </a:solidFill>
                <a:latin typeface="Courier"/>
                <a:cs typeface="Courier"/>
              </a:rPr>
              <a:t>p.next</a:t>
            </a:r>
            <a:r>
              <a:rPr lang="en-US" sz="1600" kern="0" dirty="0">
                <a:solidFill>
                  <a:srgbClr val="000000"/>
                </a:solidFill>
                <a:latin typeface="Courier"/>
                <a:cs typeface="Courier"/>
              </a:rPr>
              <a:t>();                     </a:t>
            </a:r>
            <a:r>
              <a:rPr lang="en-US" sz="1600" kern="0" dirty="0">
                <a:solidFill>
                  <a:schemeClr val="bg2"/>
                </a:solidFill>
                <a:latin typeface="Arial"/>
                <a:cs typeface="Arial"/>
              </a:rPr>
              <a:t>// </a:t>
            </a:r>
            <a:r>
              <a:rPr lang="en-US" sz="1600" kern="0" dirty="0" smtClean="0">
                <a:solidFill>
                  <a:schemeClr val="bg2"/>
                </a:solidFill>
                <a:latin typeface="Arial"/>
                <a:cs typeface="Arial"/>
              </a:rPr>
              <a:t>VALUE_STRING</a:t>
            </a:r>
            <a:br>
              <a:rPr lang="en-US" sz="1600" kern="0" dirty="0" smtClean="0">
                <a:solidFill>
                  <a:schemeClr val="bg2"/>
                </a:solidFill>
                <a:latin typeface="Arial"/>
                <a:cs typeface="Arial"/>
              </a:rPr>
            </a:br>
            <a:r>
              <a:rPr lang="en-US" sz="1600" kern="0" dirty="0" smtClean="0">
                <a:solidFill>
                  <a:srgbClr val="000000"/>
                </a:solidFill>
                <a:latin typeface="Courier"/>
                <a:cs typeface="Courier"/>
              </a:rPr>
              <a:t>String </a:t>
            </a:r>
            <a:r>
              <a:rPr lang="en-US" sz="1600" kern="0" dirty="0">
                <a:solidFill>
                  <a:srgbClr val="000000"/>
                </a:solidFill>
                <a:latin typeface="Courier"/>
                <a:cs typeface="Courier"/>
              </a:rPr>
              <a:t>name = </a:t>
            </a:r>
            <a:r>
              <a:rPr lang="en-US" sz="1600" b="1" kern="0" dirty="0" err="1" smtClean="0">
                <a:solidFill>
                  <a:srgbClr val="5382A1"/>
                </a:solidFill>
                <a:latin typeface="Courier"/>
                <a:cs typeface="Courier"/>
              </a:rPr>
              <a:t>p.getString</a:t>
            </a:r>
            <a:r>
              <a:rPr lang="en-US" sz="1600" b="1" kern="0" dirty="0">
                <a:solidFill>
                  <a:srgbClr val="5382A1"/>
                </a:solidFill>
                <a:latin typeface="Courier"/>
                <a:cs typeface="Courier"/>
              </a:rPr>
              <a:t>();</a:t>
            </a:r>
            <a:r>
              <a:rPr lang="en-US" sz="1600" kern="0" dirty="0">
                <a:solidFill>
                  <a:srgbClr val="000000"/>
                </a:solidFill>
                <a:latin typeface="Courier"/>
                <a:cs typeface="Courier"/>
              </a:rPr>
              <a:t>      </a:t>
            </a:r>
            <a:r>
              <a:rPr lang="en-US" sz="1600" kern="0" dirty="0" smtClean="0">
                <a:solidFill>
                  <a:srgbClr val="000000"/>
                </a:solidFill>
                <a:latin typeface="Courier"/>
                <a:cs typeface="Courier"/>
              </a:rPr>
              <a:t>    </a:t>
            </a:r>
            <a:r>
              <a:rPr lang="en-US" sz="1600" kern="0" dirty="0" smtClean="0">
                <a:solidFill>
                  <a:schemeClr val="bg2"/>
                </a:solidFill>
                <a:latin typeface="Arial"/>
                <a:cs typeface="Arial"/>
              </a:rPr>
              <a:t>/</a:t>
            </a:r>
            <a:r>
              <a:rPr lang="en-US" sz="1600" kern="0" dirty="0">
                <a:solidFill>
                  <a:schemeClr val="bg2"/>
                </a:solidFill>
                <a:latin typeface="Arial"/>
                <a:cs typeface="Arial"/>
              </a:rPr>
              <a:t>/ "John”</a:t>
            </a:r>
          </a:p>
          <a:p>
            <a:pPr marL="342900" indent="-342900" defTabSz="457200" eaLnBrk="0" hangingPunct="0">
              <a:spcBef>
                <a:spcPts val="600"/>
              </a:spcBef>
              <a:buClr>
                <a:srgbClr val="000000"/>
              </a:buClr>
              <a:buSzPct val="100000"/>
              <a:defRPr/>
            </a:pPr>
            <a:endParaRPr lang="en-US" sz="2000" kern="0" dirty="0">
              <a:solidFill>
                <a:srgbClr val="000000"/>
              </a:solidFill>
              <a:latin typeface="Courier"/>
              <a:ea typeface="+mn-ea"/>
              <a:cs typeface="Courier"/>
            </a:endParaRPr>
          </a:p>
        </p:txBody>
      </p:sp>
      <p:sp>
        <p:nvSpPr>
          <p:cNvPr id="50178" name="Title 1"/>
          <p:cNvSpPr>
            <a:spLocks noGrp="1"/>
          </p:cNvSpPr>
          <p:nvPr>
            <p:ph type="title"/>
          </p:nvPr>
        </p:nvSpPr>
        <p:spPr/>
        <p:txBody>
          <a:bodyPr/>
          <a:lstStyle/>
          <a:p>
            <a:r>
              <a:rPr lang="en-US">
                <a:latin typeface="Arial" charset="0"/>
                <a:cs typeface="Arial" charset="0"/>
              </a:rPr>
              <a:t>Java API for JSON Processing 1.0</a:t>
            </a:r>
          </a:p>
        </p:txBody>
      </p:sp>
      <p:sp>
        <p:nvSpPr>
          <p:cNvPr id="3" name="Text Placeholder 2"/>
          <p:cNvSpPr>
            <a:spLocks noGrp="1"/>
          </p:cNvSpPr>
          <p:nvPr>
            <p:ph type="body" sz="quarter" idx="13"/>
          </p:nvPr>
        </p:nvSpPr>
        <p:spPr/>
        <p:txBody>
          <a:bodyPr/>
          <a:lstStyle/>
          <a:p>
            <a:r>
              <a:rPr lang="en-US" dirty="0" smtClean="0"/>
              <a:t>Streaming API</a:t>
            </a:r>
            <a:endParaRPr lang="en-US" dirty="0"/>
          </a:p>
        </p:txBody>
      </p:sp>
    </p:spTree>
    <p:extLst>
      <p:ext uri="{BB962C8B-B14F-4D97-AF65-F5344CB8AC3E}">
        <p14:creationId xmlns:p14="http://schemas.microsoft.com/office/powerpoint/2010/main" val="319385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eaLnBrk="1" hangingPunct="1"/>
            <a:r>
              <a:rPr lang="en-US" dirty="0" smtClean="0">
                <a:ea typeface="ＭＳ Ｐゴシック" pitchFamily="34" charset="-128"/>
                <a:sym typeface="Arial" pitchFamily="34" charset="0"/>
              </a:rPr>
              <a:t>Batch Applications for Java Platform 1.0</a:t>
            </a:r>
            <a:endParaRPr lang="en-US" dirty="0" smtClean="0">
              <a:ea typeface="ヒラギノ角ゴ ProN W3" charset="-128"/>
              <a:sym typeface="Arial" pitchFamily="34" charset="0"/>
            </a:endParaRPr>
          </a:p>
        </p:txBody>
      </p:sp>
      <p:sp>
        <p:nvSpPr>
          <p:cNvPr id="13" name="Content Placeholder 12"/>
          <p:cNvSpPr>
            <a:spLocks noGrp="1"/>
          </p:cNvSpPr>
          <p:nvPr>
            <p:ph sz="quarter" idx="12"/>
          </p:nvPr>
        </p:nvSpPr>
        <p:spPr/>
        <p:txBody>
          <a:bodyPr/>
          <a:lstStyle/>
          <a:p>
            <a:pPr>
              <a:spcAft>
                <a:spcPts val="1800"/>
              </a:spcAft>
            </a:pPr>
            <a:r>
              <a:rPr lang="en-US" sz="1800" dirty="0" smtClean="0"/>
              <a:t>Suited for non-interactive, bulk-oriented, and long-running tasks</a:t>
            </a:r>
          </a:p>
          <a:p>
            <a:pPr>
              <a:spcAft>
                <a:spcPts val="1800"/>
              </a:spcAft>
            </a:pPr>
            <a:r>
              <a:rPr lang="en-US" sz="1800" dirty="0"/>
              <a:t>Batch execution: sequential, parallel, decision-</a:t>
            </a:r>
            <a:r>
              <a:rPr lang="en-US" sz="1800" dirty="0" smtClean="0"/>
              <a:t>based</a:t>
            </a:r>
          </a:p>
          <a:p>
            <a:pPr>
              <a:spcAft>
                <a:spcPts val="1800"/>
              </a:spcAft>
            </a:pPr>
            <a:r>
              <a:rPr lang="en-US" sz="1800" dirty="0" smtClean="0"/>
              <a:t>Processing Styles</a:t>
            </a:r>
            <a:endParaRPr lang="en-US" sz="1600" dirty="0" smtClean="0"/>
          </a:p>
          <a:p>
            <a:pPr lvl="1">
              <a:spcAft>
                <a:spcPts val="1800"/>
              </a:spcAft>
            </a:pPr>
            <a:r>
              <a:rPr lang="en-US" sz="1600" dirty="0" smtClean="0"/>
              <a:t>Item-oriented: Chunked (primary)</a:t>
            </a:r>
          </a:p>
          <a:p>
            <a:pPr lvl="1">
              <a:spcAft>
                <a:spcPts val="1800"/>
              </a:spcAft>
            </a:pPr>
            <a:r>
              <a:rPr lang="en-US" sz="1600" dirty="0" smtClean="0"/>
              <a:t>Task-oriented: </a:t>
            </a:r>
            <a:r>
              <a:rPr lang="en-US" sz="1600" dirty="0" err="1" smtClean="0"/>
              <a:t>Batchlet</a:t>
            </a:r>
            <a:endParaRPr lang="en-US" sz="1600" dirty="0" smtClean="0"/>
          </a:p>
        </p:txBody>
      </p:sp>
      <p:sp>
        <p:nvSpPr>
          <p:cNvPr id="2" name="Text Placeholder 1"/>
          <p:cNvSpPr>
            <a:spLocks noGrp="1"/>
          </p:cNvSpPr>
          <p:nvPr>
            <p:ph type="body" sz="quarter" idx="13"/>
          </p:nvPr>
        </p:nvSpPr>
        <p:spPr/>
        <p:txBody>
          <a:bodyPr/>
          <a:lstStyle/>
          <a:p>
            <a:endParaRPr lang="en-US"/>
          </a:p>
        </p:txBody>
      </p:sp>
      <p:pic>
        <p:nvPicPr>
          <p:cNvPr id="14" name="Picture 13" descr="Build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1" y="2580190"/>
            <a:ext cx="1482350" cy="1854909"/>
          </a:xfrm>
          <a:prstGeom prst="rect">
            <a:avLst/>
          </a:prstGeom>
        </p:spPr>
      </p:pic>
      <p:pic>
        <p:nvPicPr>
          <p:cNvPr id="17" name="Picture 16" descr="DukeWithHelm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750" y="3571860"/>
            <a:ext cx="574381" cy="574381"/>
          </a:xfrm>
          <a:prstGeom prst="rect">
            <a:avLst/>
          </a:prstGeom>
        </p:spPr>
      </p:pic>
    </p:spTree>
    <p:extLst>
      <p:ext uri="{BB962C8B-B14F-4D97-AF65-F5344CB8AC3E}">
        <p14:creationId xmlns:p14="http://schemas.microsoft.com/office/powerpoint/2010/main" val="418719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Arial" charset="0"/>
                <a:cs typeface="Arial" charset="0"/>
              </a:rPr>
              <a:t>Batch Applications 1.0</a:t>
            </a:r>
          </a:p>
        </p:txBody>
      </p:sp>
      <p:sp>
        <p:nvSpPr>
          <p:cNvPr id="3" name="Text Placeholder 2"/>
          <p:cNvSpPr>
            <a:spLocks noGrp="1"/>
          </p:cNvSpPr>
          <p:nvPr>
            <p:ph type="body" sz="quarter" idx="13"/>
          </p:nvPr>
        </p:nvSpPr>
        <p:spPr/>
        <p:txBody>
          <a:bodyPr/>
          <a:lstStyle/>
          <a:p>
            <a:r>
              <a:rPr lang="en-US" dirty="0" smtClean="0"/>
              <a:t>Concepts</a:t>
            </a:r>
            <a:endParaRPr lang="en-US" dirty="0"/>
          </a:p>
        </p:txBody>
      </p:sp>
      <p:pic>
        <p:nvPicPr>
          <p:cNvPr id="532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3426" y="1589971"/>
            <a:ext cx="6470707" cy="266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86025" y="4181113"/>
            <a:ext cx="1571865" cy="307777"/>
          </a:xfrm>
          <a:prstGeom prst="rect">
            <a:avLst/>
          </a:prstGeom>
          <a:solidFill>
            <a:srgbClr val="008000"/>
          </a:solidFill>
        </p:spPr>
        <p:txBody>
          <a:bodyPr wrap="none" rtlCol="0">
            <a:spAutoFit/>
          </a:bodyPr>
          <a:lstStyle/>
          <a:p>
            <a:r>
              <a:rPr lang="en-US" sz="1400" dirty="0" smtClean="0">
                <a:solidFill>
                  <a:schemeClr val="tx2"/>
                </a:solidFill>
              </a:rPr>
              <a:t>Metadata for jobs</a:t>
            </a:r>
          </a:p>
        </p:txBody>
      </p:sp>
      <p:sp>
        <p:nvSpPr>
          <p:cNvPr id="6" name="TextBox 5"/>
          <p:cNvSpPr txBox="1"/>
          <p:nvPr/>
        </p:nvSpPr>
        <p:spPr>
          <a:xfrm>
            <a:off x="483251" y="2236665"/>
            <a:ext cx="833469" cy="738664"/>
          </a:xfrm>
          <a:prstGeom prst="rect">
            <a:avLst/>
          </a:prstGeom>
          <a:solidFill>
            <a:srgbClr val="008000"/>
          </a:solidFill>
        </p:spPr>
        <p:txBody>
          <a:bodyPr wrap="none" rtlCol="0">
            <a:spAutoFit/>
          </a:bodyPr>
          <a:lstStyle/>
          <a:p>
            <a:r>
              <a:rPr lang="en-US" sz="1400" dirty="0" smtClean="0">
                <a:solidFill>
                  <a:schemeClr val="tx2"/>
                </a:solidFill>
              </a:rPr>
              <a:t>Manage</a:t>
            </a:r>
          </a:p>
          <a:p>
            <a:r>
              <a:rPr lang="en-US" sz="1400" dirty="0" smtClean="0">
                <a:solidFill>
                  <a:schemeClr val="tx2"/>
                </a:solidFill>
              </a:rPr>
              <a:t>batch</a:t>
            </a:r>
            <a:br>
              <a:rPr lang="en-US" sz="1400" dirty="0" smtClean="0">
                <a:solidFill>
                  <a:schemeClr val="tx2"/>
                </a:solidFill>
              </a:rPr>
            </a:br>
            <a:r>
              <a:rPr lang="en-US" sz="1400" dirty="0" smtClean="0">
                <a:solidFill>
                  <a:schemeClr val="tx2"/>
                </a:solidFill>
              </a:rPr>
              <a:t>process</a:t>
            </a:r>
          </a:p>
        </p:txBody>
      </p:sp>
      <p:sp>
        <p:nvSpPr>
          <p:cNvPr id="7" name="TextBox 6"/>
          <p:cNvSpPr txBox="1"/>
          <p:nvPr/>
        </p:nvSpPr>
        <p:spPr>
          <a:xfrm>
            <a:off x="3056901" y="1787096"/>
            <a:ext cx="813306" cy="523220"/>
          </a:xfrm>
          <a:prstGeom prst="rect">
            <a:avLst/>
          </a:prstGeom>
          <a:solidFill>
            <a:srgbClr val="008000"/>
          </a:solidFill>
        </p:spPr>
        <p:txBody>
          <a:bodyPr wrap="none" rtlCol="0">
            <a:spAutoFit/>
          </a:bodyPr>
          <a:lstStyle/>
          <a:p>
            <a:r>
              <a:rPr lang="en-US" sz="1400" dirty="0" smtClean="0">
                <a:solidFill>
                  <a:schemeClr val="tx2"/>
                </a:solidFill>
              </a:rPr>
              <a:t>Batch</a:t>
            </a:r>
          </a:p>
          <a:p>
            <a:r>
              <a:rPr lang="en-US" sz="1400" dirty="0" smtClean="0">
                <a:solidFill>
                  <a:schemeClr val="tx2"/>
                </a:solidFill>
              </a:rPr>
              <a:t>process</a:t>
            </a:r>
          </a:p>
        </p:txBody>
      </p:sp>
      <p:sp>
        <p:nvSpPr>
          <p:cNvPr id="8" name="TextBox 7"/>
          <p:cNvSpPr txBox="1"/>
          <p:nvPr/>
        </p:nvSpPr>
        <p:spPr>
          <a:xfrm>
            <a:off x="4517914" y="1562298"/>
            <a:ext cx="1184940" cy="738664"/>
          </a:xfrm>
          <a:prstGeom prst="rect">
            <a:avLst/>
          </a:prstGeom>
          <a:solidFill>
            <a:srgbClr val="008000"/>
          </a:solidFill>
        </p:spPr>
        <p:txBody>
          <a:bodyPr wrap="none" rtlCol="0">
            <a:spAutoFit/>
          </a:bodyPr>
          <a:lstStyle/>
          <a:p>
            <a:r>
              <a:rPr lang="en-US" sz="1400" dirty="0" smtClean="0">
                <a:solidFill>
                  <a:schemeClr val="tx2"/>
                </a:solidFill>
              </a:rPr>
              <a:t>Independent</a:t>
            </a:r>
          </a:p>
          <a:p>
            <a:r>
              <a:rPr lang="en-US" sz="1400" dirty="0" smtClean="0">
                <a:solidFill>
                  <a:schemeClr val="tx2"/>
                </a:solidFill>
              </a:rPr>
              <a:t>sequential</a:t>
            </a:r>
          </a:p>
          <a:p>
            <a:r>
              <a:rPr lang="en-US" sz="1400" dirty="0" smtClean="0">
                <a:solidFill>
                  <a:schemeClr val="tx2"/>
                </a:solidFill>
              </a:rPr>
              <a:t>phase of job</a:t>
            </a:r>
          </a:p>
        </p:txBody>
      </p:sp>
      <p:sp>
        <p:nvSpPr>
          <p:cNvPr id="10" name="Right Brace 9"/>
          <p:cNvSpPr/>
          <p:nvPr/>
        </p:nvSpPr>
        <p:spPr>
          <a:xfrm>
            <a:off x="7788345" y="1584777"/>
            <a:ext cx="460782" cy="1966921"/>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8249125" y="2405264"/>
            <a:ext cx="710451" cy="307777"/>
          </a:xfrm>
          <a:prstGeom prst="rect">
            <a:avLst/>
          </a:prstGeom>
          <a:solidFill>
            <a:srgbClr val="008000"/>
          </a:solidFill>
        </p:spPr>
        <p:txBody>
          <a:bodyPr wrap="none" rtlCol="0">
            <a:spAutoFit/>
          </a:bodyPr>
          <a:lstStyle/>
          <a:p>
            <a:r>
              <a:rPr lang="en-US" sz="1400" dirty="0" smtClean="0">
                <a:solidFill>
                  <a:schemeClr val="tx2"/>
                </a:solidFill>
              </a:rPr>
              <a:t>Chunk</a:t>
            </a:r>
          </a:p>
        </p:txBody>
      </p:sp>
    </p:spTree>
    <p:extLst>
      <p:ext uri="{BB962C8B-B14F-4D97-AF65-F5344CB8AC3E}">
        <p14:creationId xmlns:p14="http://schemas.microsoft.com/office/powerpoint/2010/main" val="231759424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36538" y="1259034"/>
            <a:ext cx="769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latin typeface="Courier" charset="0"/>
                <a:cs typeface="Courier" charset="0"/>
              </a:rPr>
              <a:t>&lt;step id=”</a:t>
            </a:r>
            <a:r>
              <a:rPr lang="en-US" altLang="ja-JP" sz="1600" dirty="0" err="1">
                <a:latin typeface="Courier" charset="0"/>
                <a:cs typeface="Courier" charset="0"/>
              </a:rPr>
              <a:t>sendStatements</a:t>
            </a:r>
            <a:r>
              <a:rPr lang="en-US" sz="1600" dirty="0">
                <a:latin typeface="Courier" charset="0"/>
                <a:cs typeface="Courier" charset="0"/>
              </a:rPr>
              <a:t>”</a:t>
            </a:r>
            <a:r>
              <a:rPr lang="en-US" altLang="ja-JP" sz="1600" dirty="0">
                <a:latin typeface="Courier" charset="0"/>
                <a:cs typeface="Courier" charset="0"/>
              </a:rPr>
              <a:t>&gt;</a:t>
            </a:r>
          </a:p>
          <a:p>
            <a:r>
              <a:rPr lang="en-US" sz="1600" dirty="0">
                <a:latin typeface="Courier" charset="0"/>
                <a:cs typeface="Courier" charset="0"/>
              </a:rPr>
              <a:t>  &lt;</a:t>
            </a:r>
            <a:r>
              <a:rPr lang="en-US" sz="1600" dirty="0" smtClean="0">
                <a:latin typeface="Courier" charset="0"/>
                <a:cs typeface="Courier" charset="0"/>
              </a:rPr>
              <a:t>chunk item-count=“3”&gt;</a:t>
            </a:r>
            <a:br>
              <a:rPr lang="en-US" sz="1600" dirty="0" smtClean="0">
                <a:latin typeface="Courier" charset="0"/>
                <a:cs typeface="Courier" charset="0"/>
              </a:rPr>
            </a:br>
            <a:r>
              <a:rPr lang="en-US" sz="1600" dirty="0" smtClean="0">
                <a:latin typeface="Courier" charset="0"/>
                <a:cs typeface="Courier" charset="0"/>
              </a:rPr>
              <a:t>    &lt;reader </a:t>
            </a:r>
            <a:r>
              <a:rPr lang="en-US" sz="1600" dirty="0">
                <a:latin typeface="Courier" charset="0"/>
                <a:cs typeface="Courier" charset="0"/>
              </a:rPr>
              <a:t>ref=”</a:t>
            </a:r>
            <a:r>
              <a:rPr lang="en-US" altLang="ja-JP" sz="1600" dirty="0" err="1">
                <a:latin typeface="Courier" charset="0"/>
                <a:cs typeface="Courier" charset="0"/>
              </a:rPr>
              <a:t>accountReader</a:t>
            </a:r>
            <a:r>
              <a:rPr lang="en-US" sz="1600" dirty="0" smtClean="0">
                <a:latin typeface="Courier" charset="0"/>
                <a:cs typeface="Courier" charset="0"/>
              </a:rPr>
              <a:t>”/&gt;</a:t>
            </a:r>
            <a:endParaRPr lang="en-US" altLang="ja-JP" sz="1600" dirty="0">
              <a:latin typeface="Courier" charset="0"/>
              <a:cs typeface="Courier" charset="0"/>
            </a:endParaRPr>
          </a:p>
          <a:p>
            <a:r>
              <a:rPr lang="en-US" sz="1600" dirty="0">
                <a:latin typeface="Courier" charset="0"/>
                <a:cs typeface="Courier" charset="0"/>
              </a:rPr>
              <a:t>    </a:t>
            </a:r>
            <a:r>
              <a:rPr lang="en-US" sz="1600" dirty="0" smtClean="0">
                <a:latin typeface="Courier" charset="0"/>
                <a:cs typeface="Courier" charset="0"/>
              </a:rPr>
              <a:t>&lt;processor </a:t>
            </a:r>
            <a:r>
              <a:rPr lang="en-US" sz="1600" dirty="0">
                <a:latin typeface="Courier" charset="0"/>
                <a:cs typeface="Courier" charset="0"/>
              </a:rPr>
              <a:t>ref=”</a:t>
            </a:r>
            <a:r>
              <a:rPr lang="en-US" altLang="ja-JP" sz="1600" dirty="0" err="1">
                <a:latin typeface="Courier" charset="0"/>
                <a:cs typeface="Courier" charset="0"/>
              </a:rPr>
              <a:t>accountProcessor</a:t>
            </a:r>
            <a:r>
              <a:rPr lang="en-US" sz="1600" dirty="0" smtClean="0">
                <a:latin typeface="Courier" charset="0"/>
                <a:cs typeface="Courier" charset="0"/>
              </a:rPr>
              <a:t>”/&gt;</a:t>
            </a:r>
            <a:r>
              <a:rPr lang="en-US" altLang="ja-JP" sz="1600" dirty="0">
                <a:latin typeface="Courier" charset="0"/>
                <a:cs typeface="Courier" charset="0"/>
              </a:rPr>
              <a:t/>
            </a:r>
            <a:br>
              <a:rPr lang="en-US" altLang="ja-JP" sz="1600" dirty="0">
                <a:latin typeface="Courier" charset="0"/>
                <a:cs typeface="Courier" charset="0"/>
              </a:rPr>
            </a:br>
            <a:r>
              <a:rPr lang="en-US" altLang="ja-JP" sz="1600" dirty="0">
                <a:latin typeface="Courier" charset="0"/>
                <a:cs typeface="Courier" charset="0"/>
              </a:rPr>
              <a:t>    </a:t>
            </a:r>
            <a:r>
              <a:rPr lang="en-US" altLang="ja-JP" sz="1600" dirty="0" smtClean="0">
                <a:latin typeface="Courier" charset="0"/>
                <a:cs typeface="Courier" charset="0"/>
              </a:rPr>
              <a:t>&lt;writer </a:t>
            </a:r>
            <a:r>
              <a:rPr lang="en-US" altLang="ja-JP" sz="1600" dirty="0">
                <a:latin typeface="Courier" charset="0"/>
                <a:cs typeface="Courier" charset="0"/>
              </a:rPr>
              <a:t>ref=</a:t>
            </a:r>
            <a:r>
              <a:rPr lang="en-US" sz="1600" dirty="0">
                <a:latin typeface="Courier" charset="0"/>
                <a:cs typeface="Courier" charset="0"/>
              </a:rPr>
              <a:t>”</a:t>
            </a:r>
            <a:r>
              <a:rPr lang="en-US" altLang="ja-JP" sz="1600" dirty="0" err="1">
                <a:latin typeface="Courier" charset="0"/>
                <a:cs typeface="Courier" charset="0"/>
              </a:rPr>
              <a:t>emailWriter</a:t>
            </a:r>
            <a:r>
              <a:rPr lang="en-US" sz="1600" dirty="0" smtClean="0">
                <a:latin typeface="Courier" charset="0"/>
                <a:cs typeface="Courier" charset="0"/>
              </a:rPr>
              <a:t>”/&gt;</a:t>
            </a:r>
            <a:endParaRPr lang="en-US" altLang="ja-JP" sz="1600" dirty="0">
              <a:latin typeface="Courier" charset="0"/>
              <a:cs typeface="Courier" charset="0"/>
            </a:endParaRPr>
          </a:p>
          <a:p>
            <a:r>
              <a:rPr lang="en-US" sz="1600" dirty="0" smtClean="0">
                <a:latin typeface="Courier" charset="0"/>
                <a:cs typeface="Courier" charset="0"/>
              </a:rPr>
              <a:t>&lt;</a:t>
            </a:r>
            <a:r>
              <a:rPr lang="en-US" sz="1600" dirty="0">
                <a:latin typeface="Courier" charset="0"/>
                <a:cs typeface="Courier" charset="0"/>
              </a:rPr>
              <a:t>/step&gt;</a:t>
            </a:r>
          </a:p>
        </p:txBody>
      </p:sp>
      <p:sp>
        <p:nvSpPr>
          <p:cNvPr id="5" name="TextBox 4"/>
          <p:cNvSpPr txBox="1">
            <a:spLocks noChangeArrowheads="1"/>
          </p:cNvSpPr>
          <p:nvPr/>
        </p:nvSpPr>
        <p:spPr bwMode="auto">
          <a:xfrm>
            <a:off x="5398913" y="1308246"/>
            <a:ext cx="3751871"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solidFill>
                  <a:srgbClr val="5382A1"/>
                </a:solidFill>
                <a:latin typeface="Courier" charset="0"/>
                <a:cs typeface="Courier" charset="0"/>
              </a:rPr>
              <a:t>…implements </a:t>
            </a:r>
            <a:r>
              <a:rPr lang="en-US" sz="1600" b="1" dirty="0" err="1">
                <a:solidFill>
                  <a:srgbClr val="5382A1"/>
                </a:solidFill>
                <a:latin typeface="Courier" charset="0"/>
                <a:cs typeface="Courier" charset="0"/>
              </a:rPr>
              <a:t>ItemReader</a:t>
            </a:r>
            <a:r>
              <a:rPr lang="en-US" sz="1600" b="1" dirty="0">
                <a:solidFill>
                  <a:srgbClr val="5382A1"/>
                </a:solidFill>
                <a:latin typeface="Courier" charset="0"/>
                <a:cs typeface="Courier" charset="0"/>
              </a:rPr>
              <a:t> {</a:t>
            </a:r>
            <a:br>
              <a:rPr lang="en-US" sz="1600" b="1" dirty="0">
                <a:solidFill>
                  <a:srgbClr val="5382A1"/>
                </a:solidFill>
                <a:latin typeface="Courier" charset="0"/>
                <a:cs typeface="Courier" charset="0"/>
              </a:rPr>
            </a:br>
            <a:r>
              <a:rPr lang="en-US" sz="1600" dirty="0">
                <a:latin typeface="Courier" charset="0"/>
                <a:cs typeface="Courier" charset="0"/>
              </a:rPr>
              <a:t>public Object </a:t>
            </a:r>
            <a:r>
              <a:rPr lang="en-US" sz="1600" dirty="0" err="1">
                <a:latin typeface="Courier" charset="0"/>
                <a:cs typeface="Courier" charset="0"/>
              </a:rPr>
              <a:t>readItem</a:t>
            </a:r>
            <a:r>
              <a:rPr lang="en-US" sz="1600" dirty="0">
                <a:latin typeface="Courier" charset="0"/>
                <a:cs typeface="Courier" charset="0"/>
              </a:rPr>
              <a:t>() {</a:t>
            </a:r>
            <a:br>
              <a:rPr lang="en-US" sz="1600" dirty="0">
                <a:latin typeface="Courier" charset="0"/>
                <a:cs typeface="Courier" charset="0"/>
              </a:rPr>
            </a:br>
            <a:r>
              <a:rPr lang="en-US" sz="1600" dirty="0">
                <a:latin typeface="Courier" charset="0"/>
                <a:cs typeface="Courier" charset="0"/>
              </a:rPr>
              <a:t>    // read account using JPA</a:t>
            </a:r>
          </a:p>
          <a:p>
            <a:pPr eaLnBrk="1" hangingPunct="1"/>
            <a:r>
              <a:rPr lang="en-US" sz="1600" dirty="0">
                <a:latin typeface="Courier" charset="0"/>
                <a:cs typeface="Courier" charset="0"/>
              </a:rPr>
              <a:t>}</a:t>
            </a:r>
          </a:p>
          <a:p>
            <a:pPr eaLnBrk="1" hangingPunct="1"/>
            <a:endParaRPr lang="en-US" sz="1600" dirty="0">
              <a:latin typeface="Courier" charset="0"/>
              <a:cs typeface="Courier" charset="0"/>
            </a:endParaRPr>
          </a:p>
        </p:txBody>
      </p:sp>
      <p:sp>
        <p:nvSpPr>
          <p:cNvPr id="6" name="Rectangle 5"/>
          <p:cNvSpPr>
            <a:spLocks noChangeArrowheads="1"/>
          </p:cNvSpPr>
          <p:nvPr/>
        </p:nvSpPr>
        <p:spPr bwMode="auto">
          <a:xfrm>
            <a:off x="3519400" y="2720051"/>
            <a:ext cx="576164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b="1" dirty="0">
                <a:solidFill>
                  <a:srgbClr val="5382A1"/>
                </a:solidFill>
                <a:latin typeface="Courier" charset="0"/>
                <a:cs typeface="Courier" charset="0"/>
              </a:rPr>
              <a:t>…implements </a:t>
            </a:r>
            <a:r>
              <a:rPr lang="en-US" sz="1600" b="1" dirty="0" err="1">
                <a:solidFill>
                  <a:srgbClr val="5382A1"/>
                </a:solidFill>
                <a:latin typeface="Courier" charset="0"/>
                <a:cs typeface="Courier" charset="0"/>
              </a:rPr>
              <a:t>ItemProcessor</a:t>
            </a:r>
            <a:r>
              <a:rPr lang="en-US" sz="1600" b="1" dirty="0">
                <a:solidFill>
                  <a:srgbClr val="5382A1"/>
                </a:solidFill>
                <a:latin typeface="Courier" charset="0"/>
                <a:cs typeface="Courier" charset="0"/>
              </a:rPr>
              <a:t> {</a:t>
            </a:r>
          </a:p>
          <a:p>
            <a:r>
              <a:rPr lang="en-US" sz="1600" dirty="0">
                <a:latin typeface="Courier" charset="0"/>
                <a:cs typeface="Courier" charset="0"/>
              </a:rPr>
              <a:t>Public Object </a:t>
            </a:r>
            <a:r>
              <a:rPr lang="en-US" sz="1600" dirty="0" err="1">
                <a:latin typeface="Courier" charset="0"/>
                <a:cs typeface="Courier" charset="0"/>
              </a:rPr>
              <a:t>processItems</a:t>
            </a:r>
            <a:r>
              <a:rPr lang="en-US" sz="1600" dirty="0">
                <a:latin typeface="Courier" charset="0"/>
                <a:cs typeface="Courier" charset="0"/>
              </a:rPr>
              <a:t>(Object account) {</a:t>
            </a:r>
            <a:br>
              <a:rPr lang="en-US" sz="1600" dirty="0">
                <a:latin typeface="Courier" charset="0"/>
                <a:cs typeface="Courier" charset="0"/>
              </a:rPr>
            </a:br>
            <a:r>
              <a:rPr lang="en-US" sz="1600" dirty="0">
                <a:latin typeface="Courier" charset="0"/>
                <a:cs typeface="Courier" charset="0"/>
              </a:rPr>
              <a:t>    // read Account, return Statement</a:t>
            </a:r>
          </a:p>
          <a:p>
            <a:r>
              <a:rPr lang="en-US" sz="1600" dirty="0">
                <a:latin typeface="Courier" charset="0"/>
                <a:cs typeface="Courier" charset="0"/>
              </a:rPr>
              <a:t>}</a:t>
            </a:r>
          </a:p>
          <a:p>
            <a:endParaRPr lang="en-US" sz="1600" dirty="0">
              <a:latin typeface="Courier" charset="0"/>
              <a:cs typeface="Courier" charset="0"/>
            </a:endParaRPr>
          </a:p>
        </p:txBody>
      </p:sp>
      <p:sp>
        <p:nvSpPr>
          <p:cNvPr id="31" name="Rectangle 30"/>
          <p:cNvSpPr>
            <a:spLocks noChangeArrowheads="1"/>
          </p:cNvSpPr>
          <p:nvPr/>
        </p:nvSpPr>
        <p:spPr bwMode="auto">
          <a:xfrm>
            <a:off x="236368" y="3819525"/>
            <a:ext cx="63039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solidFill>
                  <a:srgbClr val="5382A1"/>
                </a:solidFill>
                <a:latin typeface="Courier" charset="0"/>
                <a:cs typeface="Courier" charset="0"/>
              </a:rPr>
              <a:t>…implements </a:t>
            </a:r>
            <a:r>
              <a:rPr lang="en-US" sz="1600" b="1" dirty="0" err="1">
                <a:solidFill>
                  <a:srgbClr val="5382A1"/>
                </a:solidFill>
                <a:latin typeface="Courier" charset="0"/>
                <a:cs typeface="Courier" charset="0"/>
              </a:rPr>
              <a:t>ItemWriter</a:t>
            </a:r>
            <a:r>
              <a:rPr lang="en-US" sz="1600" b="1" dirty="0">
                <a:solidFill>
                  <a:srgbClr val="5382A1"/>
                </a:solidFill>
                <a:latin typeface="Courier" charset="0"/>
                <a:cs typeface="Courier" charset="0"/>
              </a:rPr>
              <a:t> {</a:t>
            </a:r>
          </a:p>
          <a:p>
            <a:r>
              <a:rPr lang="en-US" sz="1600" dirty="0">
                <a:latin typeface="Courier" charset="0"/>
                <a:cs typeface="Courier" charset="0"/>
              </a:rPr>
              <a:t>public void </a:t>
            </a:r>
            <a:r>
              <a:rPr lang="en-US" sz="1600" dirty="0" err="1">
                <a:latin typeface="Courier" charset="0"/>
                <a:cs typeface="Courier" charset="0"/>
              </a:rPr>
              <a:t>writeItems</a:t>
            </a:r>
            <a:r>
              <a:rPr lang="en-US" sz="1600" dirty="0">
                <a:latin typeface="Courier" charset="0"/>
                <a:cs typeface="Courier" charset="0"/>
              </a:rPr>
              <a:t>(List accounts) {</a:t>
            </a:r>
            <a:br>
              <a:rPr lang="en-US" sz="1600" dirty="0">
                <a:latin typeface="Courier" charset="0"/>
                <a:cs typeface="Courier" charset="0"/>
              </a:rPr>
            </a:br>
            <a:r>
              <a:rPr lang="en-US" sz="1600" dirty="0">
                <a:latin typeface="Courier" charset="0"/>
                <a:cs typeface="Courier" charset="0"/>
              </a:rPr>
              <a:t>    // use </a:t>
            </a:r>
            <a:r>
              <a:rPr lang="en-US" sz="1600" dirty="0" err="1">
                <a:latin typeface="Courier" charset="0"/>
                <a:cs typeface="Courier" charset="0"/>
              </a:rPr>
              <a:t>JavaMail</a:t>
            </a:r>
            <a:r>
              <a:rPr lang="en-US" sz="1600" dirty="0">
                <a:latin typeface="Courier" charset="0"/>
                <a:cs typeface="Courier" charset="0"/>
              </a:rPr>
              <a:t> to send email</a:t>
            </a:r>
          </a:p>
          <a:p>
            <a:r>
              <a:rPr lang="en-US" sz="1600" dirty="0">
                <a:latin typeface="Courier" charset="0"/>
                <a:cs typeface="Courier" charset="0"/>
              </a:rPr>
              <a:t>}</a:t>
            </a:r>
          </a:p>
          <a:p>
            <a:endParaRPr lang="en-US" sz="1600" dirty="0">
              <a:latin typeface="Courier" charset="0"/>
              <a:cs typeface="Courier" charset="0"/>
            </a:endParaRPr>
          </a:p>
        </p:txBody>
      </p:sp>
      <p:cxnSp>
        <p:nvCxnSpPr>
          <p:cNvPr id="38" name="Straight Arrow Connector 37"/>
          <p:cNvCxnSpPr/>
          <p:nvPr/>
        </p:nvCxnSpPr>
        <p:spPr>
          <a:xfrm>
            <a:off x="4342010" y="2279367"/>
            <a:ext cx="1085502" cy="53185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3766693" y="1497871"/>
            <a:ext cx="1476283" cy="3364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1541464" y="2496449"/>
            <a:ext cx="1356827" cy="13248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Batch Applications 1.0</a:t>
            </a:r>
            <a:endParaRPr lang="en-US" dirty="0"/>
          </a:p>
        </p:txBody>
      </p:sp>
      <p:sp>
        <p:nvSpPr>
          <p:cNvPr id="4" name="Text Placeholder 3"/>
          <p:cNvSpPr>
            <a:spLocks noGrp="1"/>
          </p:cNvSpPr>
          <p:nvPr>
            <p:ph type="body" sz="quarter" idx="13"/>
          </p:nvPr>
        </p:nvSpPr>
        <p:spPr/>
        <p:txBody>
          <a:bodyPr/>
          <a:lstStyle/>
          <a:p>
            <a:r>
              <a:rPr lang="en-US" dirty="0" smtClean="0"/>
              <a:t>Chunked Job Specification</a:t>
            </a:r>
            <a:endParaRPr lang="en-US" dirty="0"/>
          </a:p>
        </p:txBody>
      </p:sp>
    </p:spTree>
    <p:extLst>
      <p:ext uri="{BB962C8B-B14F-4D97-AF65-F5344CB8AC3E}">
        <p14:creationId xmlns:p14="http://schemas.microsoft.com/office/powerpoint/2010/main" val="213909510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eaLnBrk="1" hangingPunct="1"/>
            <a:r>
              <a:rPr lang="en-US" dirty="0" smtClean="0">
                <a:ea typeface="ＭＳ Ｐゴシック" pitchFamily="34" charset="-128"/>
                <a:sym typeface="Arial" pitchFamily="34" charset="0"/>
              </a:rPr>
              <a:t>Concurrency Utilities for Java EE 1.0</a:t>
            </a:r>
            <a:endParaRPr lang="en-US" dirty="0" smtClean="0">
              <a:ea typeface="ヒラギノ角ゴ ProN W3" charset="-128"/>
              <a:sym typeface="Arial" pitchFamily="34" charset="0"/>
            </a:endParaRPr>
          </a:p>
        </p:txBody>
      </p:sp>
      <p:sp>
        <p:nvSpPr>
          <p:cNvPr id="13" name="Content Placeholder 12"/>
          <p:cNvSpPr>
            <a:spLocks noGrp="1"/>
          </p:cNvSpPr>
          <p:nvPr>
            <p:ph sz="quarter" idx="12"/>
          </p:nvPr>
        </p:nvSpPr>
        <p:spPr/>
        <p:txBody>
          <a:bodyPr/>
          <a:lstStyle/>
          <a:p>
            <a:pPr>
              <a:spcAft>
                <a:spcPts val="1800"/>
              </a:spcAft>
            </a:pPr>
            <a:r>
              <a:rPr lang="en-US" sz="1800" dirty="0"/>
              <a:t>Extension of Java SE Concurrency Utilities </a:t>
            </a:r>
            <a:r>
              <a:rPr lang="en-US" sz="1800" dirty="0" smtClean="0"/>
              <a:t>API</a:t>
            </a:r>
          </a:p>
          <a:p>
            <a:pPr>
              <a:spcAft>
                <a:spcPts val="1800"/>
              </a:spcAft>
            </a:pPr>
            <a:r>
              <a:rPr lang="en-US" sz="1800" dirty="0" smtClean="0"/>
              <a:t>Provide asynchronous capabilities to Java EE application components</a:t>
            </a:r>
          </a:p>
          <a:p>
            <a:pPr>
              <a:spcAft>
                <a:spcPts val="1800"/>
              </a:spcAft>
            </a:pPr>
            <a:r>
              <a:rPr lang="en-US" sz="1800" dirty="0" smtClean="0"/>
              <a:t>Provides 4 types of managed objects</a:t>
            </a:r>
          </a:p>
          <a:p>
            <a:pPr lvl="1">
              <a:spcAft>
                <a:spcPts val="1200"/>
              </a:spcAft>
            </a:pPr>
            <a:r>
              <a:rPr lang="en-US" sz="1600" dirty="0" err="1" smtClean="0">
                <a:latin typeface="Courier"/>
                <a:cs typeface="Courier"/>
              </a:rPr>
              <a:t>ManagedExecutorService</a:t>
            </a:r>
            <a:endParaRPr lang="en-US" sz="1600" dirty="0" smtClean="0">
              <a:latin typeface="Courier"/>
              <a:cs typeface="Courier"/>
            </a:endParaRPr>
          </a:p>
          <a:p>
            <a:pPr lvl="1">
              <a:spcAft>
                <a:spcPts val="1200"/>
              </a:spcAft>
            </a:pPr>
            <a:r>
              <a:rPr lang="en-US" sz="1600" dirty="0" err="1" smtClean="0">
                <a:latin typeface="Courier"/>
                <a:cs typeface="Courier"/>
              </a:rPr>
              <a:t>ManagedScheduledExecutorService</a:t>
            </a:r>
            <a:endParaRPr lang="en-US" sz="1600" dirty="0" smtClean="0">
              <a:latin typeface="Courier"/>
              <a:cs typeface="Courier"/>
            </a:endParaRPr>
          </a:p>
          <a:p>
            <a:pPr lvl="1">
              <a:spcAft>
                <a:spcPts val="1200"/>
              </a:spcAft>
            </a:pPr>
            <a:r>
              <a:rPr lang="en-US" sz="1600" dirty="0" err="1" smtClean="0">
                <a:latin typeface="Courier"/>
                <a:cs typeface="Courier"/>
              </a:rPr>
              <a:t>ManagedThreadFactory</a:t>
            </a:r>
            <a:endParaRPr lang="en-US" sz="1600" dirty="0" smtClean="0">
              <a:latin typeface="Courier"/>
              <a:cs typeface="Courier"/>
            </a:endParaRPr>
          </a:p>
          <a:p>
            <a:pPr lvl="1">
              <a:spcAft>
                <a:spcPts val="1200"/>
              </a:spcAft>
            </a:pPr>
            <a:r>
              <a:rPr lang="en-US" sz="1600" dirty="0" err="1" smtClean="0">
                <a:latin typeface="Courier"/>
                <a:cs typeface="Courier"/>
              </a:rPr>
              <a:t>ContextService</a:t>
            </a:r>
            <a:endParaRPr lang="en-US" sz="1600" dirty="0" smtClean="0">
              <a:latin typeface="Courier"/>
              <a:cs typeface="Courier"/>
            </a:endParaRPr>
          </a:p>
          <a:p>
            <a:pPr>
              <a:spcAft>
                <a:spcPts val="1200"/>
              </a:spcAft>
            </a:pPr>
            <a:r>
              <a:rPr lang="en-US" sz="1800" dirty="0" smtClean="0">
                <a:latin typeface="Arial"/>
                <a:cs typeface="Arial"/>
              </a:rPr>
              <a:t>Context Propagation</a:t>
            </a:r>
          </a:p>
        </p:txBody>
      </p:sp>
      <p:sp>
        <p:nvSpPr>
          <p:cNvPr id="3" name="Text Placeholder 2"/>
          <p:cNvSpPr>
            <a:spLocks noGrp="1"/>
          </p:cNvSpPr>
          <p:nvPr>
            <p:ph type="body" sz="quarter" idx="13"/>
          </p:nvPr>
        </p:nvSpPr>
        <p:spPr/>
        <p:txBody>
          <a:bodyPr/>
          <a:lstStyle/>
          <a:p>
            <a:endParaRPr lang="en-US"/>
          </a:p>
        </p:txBody>
      </p:sp>
      <p:grpSp>
        <p:nvGrpSpPr>
          <p:cNvPr id="2" name="Group 1"/>
          <p:cNvGrpSpPr/>
          <p:nvPr/>
        </p:nvGrpSpPr>
        <p:grpSpPr>
          <a:xfrm>
            <a:off x="7143750" y="2616474"/>
            <a:ext cx="1501401" cy="1854909"/>
            <a:chOff x="7143750" y="2616474"/>
            <a:chExt cx="1501401" cy="1854909"/>
          </a:xfrm>
        </p:grpSpPr>
        <p:pic>
          <p:nvPicPr>
            <p:cNvPr id="14" name="Picture 13" descr="Build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1" y="2616474"/>
              <a:ext cx="1482350" cy="1854909"/>
            </a:xfrm>
            <a:prstGeom prst="rect">
              <a:avLst/>
            </a:prstGeom>
          </p:spPr>
        </p:pic>
        <p:pic>
          <p:nvPicPr>
            <p:cNvPr id="16" name="Picture 15" descr="DukeWithHelm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750" y="3571860"/>
              <a:ext cx="574381" cy="574381"/>
            </a:xfrm>
            <a:prstGeom prst="rect">
              <a:avLst/>
            </a:prstGeom>
          </p:spPr>
        </p:pic>
      </p:grpSp>
    </p:spTree>
    <p:extLst>
      <p:ext uri="{BB962C8B-B14F-4D97-AF65-F5344CB8AC3E}">
        <p14:creationId xmlns:p14="http://schemas.microsoft.com/office/powerpoint/2010/main" val="207678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atin typeface="Arial" charset="0"/>
                <a:cs typeface="Arial" charset="0"/>
              </a:rPr>
              <a:t>Concurrency Utilities for Java EE 1.0</a:t>
            </a:r>
          </a:p>
        </p:txBody>
      </p:sp>
      <p:sp>
        <p:nvSpPr>
          <p:cNvPr id="60418" name="Content Placeholder 2"/>
          <p:cNvSpPr>
            <a:spLocks noGrp="1"/>
          </p:cNvSpPr>
          <p:nvPr>
            <p:ph sz="quarter" idx="12"/>
          </p:nvPr>
        </p:nvSpPr>
        <p:spPr/>
        <p:txBody>
          <a:bodyPr/>
          <a:lstStyle/>
          <a:p>
            <a:pPr marL="0" indent="0">
              <a:buFont typeface="Wingdings" charset="0"/>
              <a:buNone/>
            </a:pPr>
            <a:r>
              <a:rPr lang="en-US" sz="1600" dirty="0">
                <a:latin typeface="Courier" charset="0"/>
                <a:cs typeface="Courier" charset="0"/>
              </a:rPr>
              <a:t>public class </a:t>
            </a:r>
            <a:r>
              <a:rPr lang="en-US" sz="1600" dirty="0" err="1">
                <a:latin typeface="Courier" charset="0"/>
                <a:cs typeface="Courier" charset="0"/>
              </a:rPr>
              <a:t>TestServlet</a:t>
            </a:r>
            <a:r>
              <a:rPr lang="en-US" sz="1600" dirty="0">
                <a:latin typeface="Courier" charset="0"/>
                <a:cs typeface="Courier" charset="0"/>
              </a:rPr>
              <a:t> extends </a:t>
            </a:r>
            <a:r>
              <a:rPr lang="en-US" sz="1600" dirty="0" err="1" smtClean="0">
                <a:latin typeface="Courier" charset="0"/>
                <a:cs typeface="Courier" charset="0"/>
              </a:rPr>
              <a:t>HttpPServlet</a:t>
            </a:r>
            <a:r>
              <a:rPr lang="en-US" sz="1600" dirty="0" smtClean="0">
                <a:latin typeface="Courier" charset="0"/>
                <a:cs typeface="Courier" charset="0"/>
              </a:rPr>
              <a:t> </a:t>
            </a:r>
            <a:r>
              <a:rPr lang="en-US" sz="1600" dirty="0">
                <a:latin typeface="Courier" charset="0"/>
                <a:cs typeface="Courier" charset="0"/>
              </a:rPr>
              <a:t>{</a:t>
            </a:r>
            <a:br>
              <a:rPr lang="en-US" sz="1600" dirty="0">
                <a:latin typeface="Courier" charset="0"/>
                <a:cs typeface="Courier" charset="0"/>
              </a:rPr>
            </a:br>
            <a:r>
              <a:rPr lang="en-US" sz="1600" dirty="0">
                <a:latin typeface="Courier" charset="0"/>
                <a:cs typeface="Courier" charset="0"/>
              </a:rPr>
              <a:t>  @Resource(name=</a:t>
            </a:r>
            <a:r>
              <a:rPr lang="en-US" sz="1600" dirty="0" smtClean="0">
                <a:latin typeface="Courier" charset="0"/>
                <a:cs typeface="Courier" charset="0"/>
              </a:rPr>
              <a:t>“</a:t>
            </a:r>
            <a:r>
              <a:rPr lang="en-US" altLang="ja-JP" sz="1600" b="1" dirty="0" err="1">
                <a:solidFill>
                  <a:srgbClr val="5382A1"/>
                </a:solidFill>
                <a:latin typeface="Courier" charset="0"/>
                <a:cs typeface="Courier" charset="0"/>
              </a:rPr>
              <a:t>java:comp</a:t>
            </a:r>
            <a:r>
              <a:rPr lang="en-US" altLang="ja-JP" sz="1600" b="1" dirty="0">
                <a:solidFill>
                  <a:srgbClr val="5382A1"/>
                </a:solidFill>
                <a:latin typeface="Courier" charset="0"/>
                <a:cs typeface="Courier" charset="0"/>
              </a:rPr>
              <a:t>/</a:t>
            </a:r>
            <a:r>
              <a:rPr lang="en-US" altLang="ja-JP" sz="1600" b="1" dirty="0" err="1">
                <a:solidFill>
                  <a:srgbClr val="5382A1"/>
                </a:solidFill>
                <a:latin typeface="Courier" charset="0"/>
                <a:cs typeface="Courier" charset="0"/>
              </a:rPr>
              <a:t>DefaultManagedExecutorService</a:t>
            </a:r>
            <a:r>
              <a:rPr lang="en-US" sz="1600" dirty="0" smtClean="0">
                <a:latin typeface="Courier" charset="0"/>
                <a:cs typeface="Courier" charset="0"/>
              </a:rPr>
              <a:t>”</a:t>
            </a:r>
            <a:r>
              <a:rPr lang="en-US" altLang="ja-JP" sz="1600" dirty="0">
                <a:latin typeface="Courier" charset="0"/>
                <a:cs typeface="Courier" charset="0"/>
              </a:rPr>
              <a:t>)</a:t>
            </a:r>
            <a:br>
              <a:rPr lang="en-US" altLang="ja-JP" sz="1600" dirty="0">
                <a:latin typeface="Courier" charset="0"/>
                <a:cs typeface="Courier" charset="0"/>
              </a:rPr>
            </a:br>
            <a:r>
              <a:rPr lang="en-US" altLang="ja-JP" sz="1600" dirty="0">
                <a:latin typeface="Courier" charset="0"/>
                <a:cs typeface="Courier" charset="0"/>
              </a:rPr>
              <a:t>  </a:t>
            </a:r>
            <a:r>
              <a:rPr lang="en-US" altLang="ja-JP" sz="1600" dirty="0" err="1">
                <a:latin typeface="Courier" charset="0"/>
                <a:cs typeface="Courier" charset="0"/>
              </a:rPr>
              <a:t>ManagedExecutorService</a:t>
            </a:r>
            <a:r>
              <a:rPr lang="en-US" altLang="ja-JP" sz="1600" dirty="0">
                <a:latin typeface="Courier" charset="0"/>
                <a:cs typeface="Courier" charset="0"/>
              </a:rPr>
              <a:t> executor;</a:t>
            </a:r>
            <a:br>
              <a:rPr lang="en-US" altLang="ja-JP" sz="1600" dirty="0">
                <a:latin typeface="Courier" charset="0"/>
                <a:cs typeface="Courier" charset="0"/>
              </a:rPr>
            </a:br>
            <a:r>
              <a:rPr lang="en-US" altLang="ja-JP" sz="1600" dirty="0">
                <a:latin typeface="Courier" charset="0"/>
                <a:cs typeface="Courier" charset="0"/>
              </a:rPr>
              <a:t/>
            </a:r>
            <a:br>
              <a:rPr lang="en-US" altLang="ja-JP" sz="1600" dirty="0">
                <a:latin typeface="Courier" charset="0"/>
                <a:cs typeface="Courier" charset="0"/>
              </a:rPr>
            </a:br>
            <a:r>
              <a:rPr lang="en-US" altLang="ja-JP" sz="1600" dirty="0">
                <a:latin typeface="Courier" charset="0"/>
                <a:cs typeface="Courier" charset="0"/>
              </a:rPr>
              <a:t>  Future future = </a:t>
            </a:r>
            <a:r>
              <a:rPr lang="en-US" altLang="ja-JP" sz="1600" b="1" dirty="0" err="1">
                <a:solidFill>
                  <a:srgbClr val="5382A1"/>
                </a:solidFill>
                <a:latin typeface="Courier" charset="0"/>
                <a:cs typeface="Courier" charset="0"/>
              </a:rPr>
              <a:t>executor.submit</a:t>
            </a:r>
            <a:r>
              <a:rPr lang="en-US" altLang="ja-JP" sz="1600" dirty="0">
                <a:latin typeface="Courier" charset="0"/>
                <a:cs typeface="Courier" charset="0"/>
              </a:rPr>
              <a:t>(new </a:t>
            </a:r>
            <a:r>
              <a:rPr lang="en-US" altLang="ja-JP" sz="1600" dirty="0" err="1">
                <a:latin typeface="Courier" charset="0"/>
                <a:cs typeface="Courier" charset="0"/>
              </a:rPr>
              <a:t>MyTask</a:t>
            </a:r>
            <a:r>
              <a:rPr lang="en-US" altLang="ja-JP" sz="1600" dirty="0">
                <a:latin typeface="Courier" charset="0"/>
                <a:cs typeface="Courier" charset="0"/>
              </a:rPr>
              <a:t>());</a:t>
            </a:r>
            <a:br>
              <a:rPr lang="en-US" altLang="ja-JP" sz="1600" dirty="0">
                <a:latin typeface="Courier" charset="0"/>
                <a:cs typeface="Courier" charset="0"/>
              </a:rPr>
            </a:br>
            <a:r>
              <a:rPr lang="en-US" altLang="ja-JP" sz="1600" dirty="0">
                <a:latin typeface="Courier" charset="0"/>
                <a:cs typeface="Courier" charset="0"/>
              </a:rPr>
              <a:t/>
            </a:r>
            <a:br>
              <a:rPr lang="en-US" altLang="ja-JP" sz="1600" dirty="0">
                <a:latin typeface="Courier" charset="0"/>
                <a:cs typeface="Courier" charset="0"/>
              </a:rPr>
            </a:br>
            <a:r>
              <a:rPr lang="en-US" altLang="ja-JP" sz="1600" dirty="0">
                <a:latin typeface="Courier" charset="0"/>
                <a:cs typeface="Courier" charset="0"/>
              </a:rPr>
              <a:t>  class </a:t>
            </a:r>
            <a:r>
              <a:rPr lang="en-US" altLang="ja-JP" sz="1600" dirty="0" err="1">
                <a:latin typeface="Courier" charset="0"/>
                <a:cs typeface="Courier" charset="0"/>
              </a:rPr>
              <a:t>MyTask</a:t>
            </a:r>
            <a:r>
              <a:rPr lang="en-US" altLang="ja-JP" sz="1600" dirty="0">
                <a:latin typeface="Courier" charset="0"/>
                <a:cs typeface="Courier" charset="0"/>
              </a:rPr>
              <a:t> implements Runnable {</a:t>
            </a:r>
            <a:br>
              <a:rPr lang="en-US" altLang="ja-JP" sz="1600" dirty="0">
                <a:latin typeface="Courier" charset="0"/>
                <a:cs typeface="Courier" charset="0"/>
              </a:rPr>
            </a:br>
            <a:r>
              <a:rPr lang="en-US" altLang="ja-JP" sz="1600" dirty="0">
                <a:latin typeface="Courier" charset="0"/>
                <a:cs typeface="Courier" charset="0"/>
              </a:rPr>
              <a:t>    public void run() { </a:t>
            </a:r>
            <a:br>
              <a:rPr lang="en-US" altLang="ja-JP" sz="1600" dirty="0">
                <a:latin typeface="Courier" charset="0"/>
                <a:cs typeface="Courier" charset="0"/>
              </a:rPr>
            </a:br>
            <a:r>
              <a:rPr lang="en-US" altLang="ja-JP" sz="1600" dirty="0">
                <a:latin typeface="Courier" charset="0"/>
                <a:cs typeface="Courier" charset="0"/>
              </a:rPr>
              <a:t>      . . .  </a:t>
            </a:r>
            <a:r>
              <a:rPr lang="en-US" altLang="ja-JP" sz="1600" dirty="0">
                <a:solidFill>
                  <a:schemeClr val="bg2"/>
                </a:solidFill>
                <a:latin typeface="Courier" charset="0"/>
                <a:cs typeface="Courier" charset="0"/>
              </a:rPr>
              <a:t>// task logic</a:t>
            </a:r>
            <a:r>
              <a:rPr lang="en-US" altLang="ja-JP" sz="1600" dirty="0">
                <a:latin typeface="Courier" charset="0"/>
                <a:cs typeface="Courier" charset="0"/>
              </a:rPr>
              <a:t/>
            </a:r>
            <a:br>
              <a:rPr lang="en-US" altLang="ja-JP" sz="1600" dirty="0">
                <a:latin typeface="Courier" charset="0"/>
                <a:cs typeface="Courier" charset="0"/>
              </a:rPr>
            </a:br>
            <a:r>
              <a:rPr lang="en-US" altLang="ja-JP" sz="1600" dirty="0">
                <a:latin typeface="Courier" charset="0"/>
                <a:cs typeface="Courier" charset="0"/>
              </a:rPr>
              <a:t>    }</a:t>
            </a:r>
            <a:br>
              <a:rPr lang="en-US" altLang="ja-JP" sz="1600" dirty="0">
                <a:latin typeface="Courier" charset="0"/>
                <a:cs typeface="Courier" charset="0"/>
              </a:rPr>
            </a:br>
            <a:r>
              <a:rPr lang="en-US" altLang="ja-JP" sz="1600" dirty="0">
                <a:latin typeface="Courier" charset="0"/>
                <a:cs typeface="Courier" charset="0"/>
              </a:rPr>
              <a:t>  }</a:t>
            </a:r>
            <a:br>
              <a:rPr lang="en-US" altLang="ja-JP" sz="1600" dirty="0">
                <a:latin typeface="Courier" charset="0"/>
                <a:cs typeface="Courier" charset="0"/>
              </a:rPr>
            </a:br>
            <a:r>
              <a:rPr lang="en-US" altLang="ja-JP" sz="1600" dirty="0">
                <a:latin typeface="Courier" charset="0"/>
                <a:cs typeface="Courier" charset="0"/>
              </a:rPr>
              <a:t>}</a:t>
            </a:r>
            <a:br>
              <a:rPr lang="en-US" altLang="ja-JP" sz="1600" dirty="0">
                <a:latin typeface="Courier" charset="0"/>
                <a:cs typeface="Courier" charset="0"/>
              </a:rPr>
            </a:br>
            <a:endParaRPr lang="en-US" sz="1600" dirty="0">
              <a:latin typeface="Courier" charset="0"/>
              <a:cs typeface="Courier" charset="0"/>
            </a:endParaRPr>
          </a:p>
        </p:txBody>
      </p:sp>
      <p:sp>
        <p:nvSpPr>
          <p:cNvPr id="63491" name="Content Placeholder 3"/>
          <p:cNvSpPr>
            <a:spLocks noGrp="1"/>
          </p:cNvSpPr>
          <p:nvPr>
            <p:ph type="body" sz="quarter" idx="13"/>
          </p:nvPr>
        </p:nvSpPr>
        <p:spPr/>
        <p:txBody>
          <a:bodyPr/>
          <a:lstStyle/>
          <a:p>
            <a:pPr>
              <a:defRPr/>
            </a:pPr>
            <a:r>
              <a:rPr lang="en-US" dirty="0">
                <a:solidFill>
                  <a:schemeClr val="accent5"/>
                </a:solidFill>
                <a:latin typeface="Arial" charset="0"/>
                <a:cs typeface="Arial" charset="0"/>
              </a:rPr>
              <a:t>Submit Tasks to </a:t>
            </a:r>
            <a:r>
              <a:rPr lang="en-US" dirty="0" err="1">
                <a:solidFill>
                  <a:schemeClr val="accent5"/>
                </a:solidFill>
                <a:latin typeface="Arial" charset="0"/>
                <a:cs typeface="Arial" charset="0"/>
              </a:rPr>
              <a:t>ManagedExecutorService</a:t>
            </a:r>
            <a:r>
              <a:rPr lang="en-US" dirty="0">
                <a:solidFill>
                  <a:schemeClr val="accent5"/>
                </a:solidFill>
                <a:latin typeface="Arial" charset="0"/>
                <a:cs typeface="Arial" charset="0"/>
              </a:rPr>
              <a:t> using JNDI</a:t>
            </a:r>
          </a:p>
        </p:txBody>
      </p:sp>
    </p:spTree>
    <p:extLst>
      <p:ext uri="{BB962C8B-B14F-4D97-AF65-F5344CB8AC3E}">
        <p14:creationId xmlns:p14="http://schemas.microsoft.com/office/powerpoint/2010/main" val="312849997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eaLnBrk="1" hangingPunct="1"/>
            <a:r>
              <a:rPr lang="en-US" dirty="0" smtClean="0">
                <a:ea typeface="ＭＳ Ｐゴシック" pitchFamily="34" charset="-128"/>
                <a:sym typeface="Arial" pitchFamily="34" charset="0"/>
              </a:rPr>
              <a:t>Java Message Service 2.0</a:t>
            </a:r>
            <a:endParaRPr lang="en-US" dirty="0" smtClean="0">
              <a:ea typeface="ヒラギノ角ゴ ProN W3" charset="-128"/>
              <a:sym typeface="Arial" pitchFamily="34" charset="0"/>
            </a:endParaRPr>
          </a:p>
        </p:txBody>
      </p:sp>
      <p:sp>
        <p:nvSpPr>
          <p:cNvPr id="13" name="Content Placeholder 12"/>
          <p:cNvSpPr>
            <a:spLocks noGrp="1"/>
          </p:cNvSpPr>
          <p:nvPr>
            <p:ph sz="quarter" idx="12"/>
          </p:nvPr>
        </p:nvSpPr>
        <p:spPr/>
        <p:txBody>
          <a:bodyPr/>
          <a:lstStyle/>
          <a:p>
            <a:pPr>
              <a:spcAft>
                <a:spcPts val="1800"/>
              </a:spcAft>
            </a:pPr>
            <a:r>
              <a:rPr lang="en-US" sz="1800" dirty="0" smtClean="0">
                <a:latin typeface="Arial"/>
                <a:cs typeface="Arial"/>
              </a:rPr>
              <a:t>New </a:t>
            </a:r>
            <a:r>
              <a:rPr lang="en-US" sz="1800" dirty="0" err="1" smtClean="0">
                <a:latin typeface="Courier"/>
                <a:cs typeface="Courier"/>
              </a:rPr>
              <a:t>JMSContext</a:t>
            </a:r>
            <a:r>
              <a:rPr lang="en-US" sz="1800" dirty="0" smtClean="0">
                <a:latin typeface="Arial"/>
                <a:cs typeface="Arial"/>
              </a:rPr>
              <a:t> interface</a:t>
            </a:r>
          </a:p>
          <a:p>
            <a:pPr>
              <a:spcAft>
                <a:spcPts val="1800"/>
              </a:spcAft>
            </a:pPr>
            <a:r>
              <a:rPr lang="en-US" sz="1800" dirty="0" err="1" smtClean="0">
                <a:latin typeface="Courier"/>
                <a:cs typeface="Courier"/>
              </a:rPr>
              <a:t>AutoCloseable</a:t>
            </a:r>
            <a:r>
              <a:rPr lang="en-US" sz="1800" dirty="0" smtClean="0">
                <a:latin typeface="Arial"/>
                <a:cs typeface="Arial"/>
              </a:rPr>
              <a:t> </a:t>
            </a:r>
            <a:r>
              <a:rPr lang="en-US" sz="1800" dirty="0" err="1" smtClean="0">
                <a:latin typeface="Courier"/>
                <a:cs typeface="Courier"/>
              </a:rPr>
              <a:t>JMSContext</a:t>
            </a:r>
            <a:r>
              <a:rPr lang="en-US" sz="1800" dirty="0" smtClean="0">
                <a:latin typeface="Arial"/>
                <a:cs typeface="Arial"/>
              </a:rPr>
              <a:t>, </a:t>
            </a:r>
            <a:r>
              <a:rPr lang="en-US" sz="1800" dirty="0" smtClean="0">
                <a:latin typeface="Courier"/>
                <a:cs typeface="Courier"/>
              </a:rPr>
              <a:t>Connection</a:t>
            </a:r>
            <a:r>
              <a:rPr lang="en-US" sz="1800" dirty="0" smtClean="0">
                <a:latin typeface="Arial"/>
                <a:cs typeface="Arial"/>
              </a:rPr>
              <a:t>, </a:t>
            </a:r>
            <a:r>
              <a:rPr lang="en-US" sz="1800" dirty="0" smtClean="0">
                <a:latin typeface="Courier"/>
                <a:cs typeface="Courier"/>
              </a:rPr>
              <a:t>Session</a:t>
            </a:r>
            <a:r>
              <a:rPr lang="en-US" sz="1800" dirty="0" smtClean="0">
                <a:latin typeface="Arial"/>
                <a:cs typeface="Arial"/>
              </a:rPr>
              <a:t>, …</a:t>
            </a:r>
          </a:p>
          <a:p>
            <a:pPr>
              <a:spcAft>
                <a:spcPts val="1800"/>
              </a:spcAft>
            </a:pPr>
            <a:r>
              <a:rPr lang="en-US" sz="1800" dirty="0" smtClean="0">
                <a:latin typeface="Arial"/>
                <a:cs typeface="Arial"/>
              </a:rPr>
              <a:t>Use of runtime exceptions</a:t>
            </a:r>
          </a:p>
          <a:p>
            <a:pPr>
              <a:spcAft>
                <a:spcPts val="1800"/>
              </a:spcAft>
            </a:pPr>
            <a:r>
              <a:rPr lang="en-US" sz="1800" dirty="0">
                <a:latin typeface="Arial"/>
                <a:cs typeface="Arial"/>
              </a:rPr>
              <a:t>Method chaining on </a:t>
            </a:r>
            <a:r>
              <a:rPr lang="en-US" sz="1800" dirty="0" err="1" smtClean="0">
                <a:latin typeface="Courier"/>
                <a:cs typeface="Courier"/>
              </a:rPr>
              <a:t>JMSProducer</a:t>
            </a:r>
            <a:endParaRPr lang="en-US" sz="1800" dirty="0" smtClean="0">
              <a:latin typeface="Arial"/>
              <a:cs typeface="Arial"/>
            </a:endParaRPr>
          </a:p>
          <a:p>
            <a:pPr>
              <a:spcAft>
                <a:spcPts val="1800"/>
              </a:spcAft>
            </a:pPr>
            <a:r>
              <a:rPr lang="en-US" sz="1800" dirty="0" smtClean="0">
                <a:latin typeface="Arial"/>
                <a:cs typeface="Arial"/>
              </a:rPr>
              <a:t>Simplified message sending</a:t>
            </a:r>
            <a:endParaRPr lang="en-US" sz="1800" dirty="0" smtClean="0">
              <a:latin typeface="Courier"/>
              <a:cs typeface="Courier"/>
            </a:endParaRPr>
          </a:p>
        </p:txBody>
      </p:sp>
      <p:sp>
        <p:nvSpPr>
          <p:cNvPr id="3" name="Text Placeholder 2"/>
          <p:cNvSpPr>
            <a:spLocks noGrp="1"/>
          </p:cNvSpPr>
          <p:nvPr>
            <p:ph type="body" sz="quarter" idx="13"/>
          </p:nvPr>
        </p:nvSpPr>
        <p:spPr/>
        <p:txBody>
          <a:bodyPr/>
          <a:lstStyle/>
          <a:p>
            <a:r>
              <a:rPr lang="en-US" dirty="0" smtClean="0"/>
              <a:t>Get More from Less</a:t>
            </a:r>
            <a:endParaRPr lang="en-US" dirty="0"/>
          </a:p>
        </p:txBody>
      </p:sp>
      <p:grpSp>
        <p:nvGrpSpPr>
          <p:cNvPr id="2" name="Group 1"/>
          <p:cNvGrpSpPr/>
          <p:nvPr/>
        </p:nvGrpSpPr>
        <p:grpSpPr>
          <a:xfrm>
            <a:off x="7353300" y="686107"/>
            <a:ext cx="1352550" cy="1563023"/>
            <a:chOff x="7353300" y="686107"/>
            <a:chExt cx="1352550" cy="1563023"/>
          </a:xfrm>
        </p:grpSpPr>
        <p:grpSp>
          <p:nvGrpSpPr>
            <p:cNvPr id="12" name="Group 11"/>
            <p:cNvGrpSpPr/>
            <p:nvPr/>
          </p:nvGrpSpPr>
          <p:grpSpPr>
            <a:xfrm>
              <a:off x="7353300" y="686107"/>
              <a:ext cx="1063219" cy="1361767"/>
              <a:chOff x="988688" y="1186545"/>
              <a:chExt cx="1949743" cy="2688044"/>
            </a:xfrm>
          </p:grpSpPr>
          <p:sp>
            <p:nvSpPr>
              <p:cNvPr id="14" name="Rectangle 13"/>
              <p:cNvSpPr/>
              <p:nvPr/>
            </p:nvSpPr>
            <p:spPr>
              <a:xfrm>
                <a:off x="988688" y="2257958"/>
                <a:ext cx="1949743" cy="4499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Java EE 7</a:t>
                </a:r>
              </a:p>
            </p:txBody>
          </p:sp>
          <p:grpSp>
            <p:nvGrpSpPr>
              <p:cNvPr id="15" name="Group 55"/>
              <p:cNvGrpSpPr/>
              <p:nvPr/>
            </p:nvGrpSpPr>
            <p:grpSpPr>
              <a:xfrm>
                <a:off x="1125709" y="1186545"/>
                <a:ext cx="1675700" cy="799510"/>
                <a:chOff x="1125709" y="1186545"/>
                <a:chExt cx="1675700" cy="799510"/>
              </a:xfrm>
            </p:grpSpPr>
            <p:sp>
              <p:nvSpPr>
                <p:cNvPr id="36" name="Snip Single Corner Rectangle 35"/>
                <p:cNvSpPr/>
                <p:nvPr/>
              </p:nvSpPr>
              <p:spPr>
                <a:xfrm>
                  <a:off x="213786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7" name="Right Triangle 36"/>
                <p:cNvSpPr/>
                <p:nvPr/>
              </p:nvSpPr>
              <p:spPr>
                <a:xfrm>
                  <a:off x="267994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8" name="Picture 37" descr="Screen Shot 2013-05-14 at 10.58.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489" y="1378449"/>
                  <a:ext cx="595407" cy="432269"/>
                </a:xfrm>
                <a:prstGeom prst="rect">
                  <a:avLst/>
                </a:prstGeom>
              </p:spPr>
            </p:pic>
            <p:sp>
              <p:nvSpPr>
                <p:cNvPr id="39" name="Snip Single Corner Rectangle 38"/>
                <p:cNvSpPr/>
                <p:nvPr/>
              </p:nvSpPr>
              <p:spPr>
                <a:xfrm>
                  <a:off x="163178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0" name="Right Triangle 39"/>
                <p:cNvSpPr/>
                <p:nvPr/>
              </p:nvSpPr>
              <p:spPr>
                <a:xfrm>
                  <a:off x="217386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41" name="Picture 40" descr="Screen Shot 2013-05-14 at 10.57.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053" y="1378449"/>
                  <a:ext cx="543269" cy="432269"/>
                </a:xfrm>
                <a:prstGeom prst="rect">
                  <a:avLst/>
                </a:prstGeom>
              </p:spPr>
            </p:pic>
            <p:sp>
              <p:nvSpPr>
                <p:cNvPr id="42" name="Snip Single Corner Rectangle 41"/>
                <p:cNvSpPr/>
                <p:nvPr/>
              </p:nvSpPr>
              <p:spPr>
                <a:xfrm>
                  <a:off x="112570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3" name="Right Triangle 42"/>
                <p:cNvSpPr/>
                <p:nvPr/>
              </p:nvSpPr>
              <p:spPr>
                <a:xfrm>
                  <a:off x="166778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44" name="Picture 43" descr="Screen Shot 2013-05-14 at 10.58.3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84" y="1378449"/>
                  <a:ext cx="597521" cy="432269"/>
                </a:xfrm>
                <a:prstGeom prst="rect">
                  <a:avLst/>
                </a:prstGeom>
              </p:spPr>
            </p:pic>
          </p:grpSp>
          <p:grpSp>
            <p:nvGrpSpPr>
              <p:cNvPr id="16" name="Group 96"/>
              <p:cNvGrpSpPr/>
              <p:nvPr/>
            </p:nvGrpSpPr>
            <p:grpSpPr>
              <a:xfrm>
                <a:off x="1351232" y="2016619"/>
                <a:ext cx="1224654" cy="1079775"/>
                <a:chOff x="1351232" y="2006619"/>
                <a:chExt cx="1224654" cy="1079775"/>
              </a:xfrm>
            </p:grpSpPr>
            <p:grpSp>
              <p:nvGrpSpPr>
                <p:cNvPr id="29" name="Group 97"/>
                <p:cNvGrpSpPr/>
                <p:nvPr/>
              </p:nvGrpSpPr>
              <p:grpSpPr>
                <a:xfrm>
                  <a:off x="1351232" y="2006619"/>
                  <a:ext cx="1224654" cy="217436"/>
                  <a:chOff x="1351232" y="2006619"/>
                  <a:chExt cx="1224654" cy="217436"/>
                </a:xfrm>
              </p:grpSpPr>
              <p:sp>
                <p:nvSpPr>
                  <p:cNvPr id="33" name="Down Arrow 32"/>
                  <p:cNvSpPr/>
                  <p:nvPr/>
                </p:nvSpPr>
                <p:spPr>
                  <a:xfrm>
                    <a:off x="236339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4" name="Down Arrow 33"/>
                  <p:cNvSpPr/>
                  <p:nvPr/>
                </p:nvSpPr>
                <p:spPr>
                  <a:xfrm>
                    <a:off x="185731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5" name="Down Arrow 34"/>
                  <p:cNvSpPr/>
                  <p:nvPr/>
                </p:nvSpPr>
                <p:spPr>
                  <a:xfrm>
                    <a:off x="135123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nvGrpSpPr>
                <p:cNvPr id="30" name="Group 98"/>
                <p:cNvGrpSpPr/>
                <p:nvPr/>
              </p:nvGrpSpPr>
              <p:grpSpPr>
                <a:xfrm>
                  <a:off x="1367491" y="2664739"/>
                  <a:ext cx="1192136" cy="421655"/>
                  <a:chOff x="1367491" y="2664739"/>
                  <a:chExt cx="1192136" cy="421655"/>
                </a:xfrm>
              </p:grpSpPr>
              <p:pic>
                <p:nvPicPr>
                  <p:cNvPr id="31"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16200000">
                    <a:off x="1342651"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5400000" flipH="1">
                    <a:off x="2162812"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4" name="Group 104"/>
              <p:cNvGrpSpPr/>
              <p:nvPr/>
            </p:nvGrpSpPr>
            <p:grpSpPr>
              <a:xfrm>
                <a:off x="1631789" y="3075079"/>
                <a:ext cx="663540" cy="799510"/>
                <a:chOff x="1631789" y="3075079"/>
                <a:chExt cx="663540" cy="799510"/>
              </a:xfrm>
            </p:grpSpPr>
            <p:grpSp>
              <p:nvGrpSpPr>
                <p:cNvPr id="25" name="Group 105"/>
                <p:cNvGrpSpPr/>
                <p:nvPr/>
              </p:nvGrpSpPr>
              <p:grpSpPr>
                <a:xfrm>
                  <a:off x="1631789" y="3075079"/>
                  <a:ext cx="663540" cy="799510"/>
                  <a:chOff x="1631789" y="2995083"/>
                  <a:chExt cx="663540" cy="799510"/>
                </a:xfrm>
              </p:grpSpPr>
              <p:sp>
                <p:nvSpPr>
                  <p:cNvPr id="27" name="Snip Single Corner Rectangle 26"/>
                  <p:cNvSpPr/>
                  <p:nvPr/>
                </p:nvSpPr>
                <p:spPr>
                  <a:xfrm>
                    <a:off x="1631789" y="2995083"/>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 name="Right Triangle 27"/>
                  <p:cNvSpPr/>
                  <p:nvPr/>
                </p:nvSpPr>
                <p:spPr>
                  <a:xfrm>
                    <a:off x="2173866" y="2995083"/>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pic>
              <p:nvPicPr>
                <p:cNvPr id="26" name="Picture 25" descr="Screen Shot 2013-05-15 at 11.07.38 AM.png"/>
                <p:cNvPicPr>
                  <a:picLocks noChangeAspect="1"/>
                </p:cNvPicPr>
                <p:nvPr/>
              </p:nvPicPr>
              <p:blipFill rotWithShape="1">
                <a:blip r:embed="rId7">
                  <a:extLst>
                    <a:ext uri="{28A0092B-C50C-407E-A947-70E740481C1C}">
                      <a14:useLocalDpi xmlns:a14="http://schemas.microsoft.com/office/drawing/2010/main" val="0"/>
                    </a:ext>
                  </a:extLst>
                </a:blip>
                <a:srcRect l="5766" t="6137" r="7005" b="9339"/>
                <a:stretch/>
              </p:blipFill>
              <p:spPr>
                <a:xfrm>
                  <a:off x="1823259" y="3401712"/>
                  <a:ext cx="157941" cy="91882"/>
                </a:xfrm>
                <a:prstGeom prst="rect">
                  <a:avLst/>
                </a:prstGeom>
              </p:spPr>
            </p:pic>
          </p:grpSp>
        </p:grpSp>
        <p:pic>
          <p:nvPicPr>
            <p:cNvPr id="46" name="Picture 2" descr="http://us.f1423.mail.yahoo.com/ya/download?mid=2%5f0%5f0%5f1%5f182849%5fAIX0i2IAAVwYUFpQiAmLHxA08ro&amp;pid=1.2.4&amp;fid=Inbox&amp;inline=1&amp;appid=YahooMailNeoC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5300" y="1699910"/>
              <a:ext cx="590550" cy="5492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541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txBox="1">
            <a:spLocks/>
          </p:cNvSpPr>
          <p:nvPr/>
        </p:nvSpPr>
        <p:spPr bwMode="auto">
          <a:xfrm>
            <a:off x="804863" y="1285875"/>
            <a:ext cx="822960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500"/>
              </a:spcBef>
              <a:spcAft>
                <a:spcPts val="200"/>
              </a:spcAft>
              <a:buClr>
                <a:schemeClr val="tx2"/>
              </a:buClr>
              <a:buFont typeface="Arial" charset="0"/>
              <a:buNone/>
            </a:pPr>
            <a:r>
              <a:rPr lang="en-US" sz="800">
                <a:latin typeface="Courier" charset="0"/>
                <a:cs typeface="Courier" charset="0"/>
              </a:rPr>
              <a:t>@Resource(lookup = "myConnectionFactory”)</a:t>
            </a:r>
            <a:br>
              <a:rPr lang="en-US" sz="800">
                <a:latin typeface="Courier" charset="0"/>
                <a:cs typeface="Courier" charset="0"/>
              </a:rPr>
            </a:br>
            <a:r>
              <a:rPr lang="en-US" sz="800">
                <a:latin typeface="Courier" charset="0"/>
                <a:cs typeface="Courier" charset="0"/>
              </a:rPr>
              <a:t>ConnectionFactory connectionFactory;</a:t>
            </a:r>
          </a:p>
          <a:p>
            <a:pPr>
              <a:spcBef>
                <a:spcPts val="500"/>
              </a:spcBef>
              <a:spcAft>
                <a:spcPts val="200"/>
              </a:spcAft>
              <a:buClr>
                <a:schemeClr val="tx2"/>
              </a:buClr>
              <a:buFont typeface="Arial" charset="0"/>
              <a:buNone/>
            </a:pPr>
            <a:r>
              <a:rPr lang="en-US" sz="800">
                <a:latin typeface="Courier" charset="0"/>
                <a:cs typeface="Courier" charset="0"/>
              </a:rPr>
              <a:t>@Resource(lookup = "myQueue”)</a:t>
            </a:r>
            <a:br>
              <a:rPr lang="en-US" sz="800">
                <a:latin typeface="Courier" charset="0"/>
                <a:cs typeface="Courier" charset="0"/>
              </a:rPr>
            </a:br>
            <a:r>
              <a:rPr lang="en-US" sz="800">
                <a:latin typeface="Courier" charset="0"/>
                <a:cs typeface="Courier" charset="0"/>
              </a:rPr>
              <a:t>Queue myQueue;</a:t>
            </a:r>
          </a:p>
          <a:p>
            <a:pPr>
              <a:spcBef>
                <a:spcPts val="500"/>
              </a:spcBef>
              <a:spcAft>
                <a:spcPts val="200"/>
              </a:spcAft>
              <a:buClr>
                <a:schemeClr val="tx2"/>
              </a:buClr>
              <a:buFont typeface="Arial" charset="0"/>
              <a:buNone/>
            </a:pPr>
            <a:r>
              <a:rPr lang="en-US" sz="800">
                <a:latin typeface="Courier" charset="0"/>
                <a:cs typeface="Courier" charset="0"/>
              </a:rPr>
              <a:t>public void sendMessage (String payload) {</a:t>
            </a:r>
            <a:br>
              <a:rPr lang="en-US" sz="800">
                <a:latin typeface="Courier" charset="0"/>
                <a:cs typeface="Courier" charset="0"/>
              </a:rPr>
            </a:br>
            <a:r>
              <a:rPr lang="en-US" sz="800">
                <a:latin typeface="Courier" charset="0"/>
                <a:cs typeface="Courier" charset="0"/>
              </a:rPr>
              <a:t>    Connection connection = null;</a:t>
            </a:r>
            <a:br>
              <a:rPr lang="en-US" sz="800">
                <a:latin typeface="Courier" charset="0"/>
                <a:cs typeface="Courier" charset="0"/>
              </a:rPr>
            </a:br>
            <a:r>
              <a:rPr lang="en-US" sz="800">
                <a:latin typeface="Courier" charset="0"/>
                <a:cs typeface="Courier" charset="0"/>
              </a:rPr>
              <a:t>    try {</a:t>
            </a:r>
            <a:br>
              <a:rPr lang="en-US" sz="800">
                <a:latin typeface="Courier" charset="0"/>
                <a:cs typeface="Courier" charset="0"/>
              </a:rPr>
            </a:br>
            <a:r>
              <a:rPr lang="en-US" sz="800">
                <a:latin typeface="Courier" charset="0"/>
                <a:cs typeface="Courier" charset="0"/>
              </a:rPr>
              <a:t>        connection = connectionFactory.createConnection();</a:t>
            </a:r>
            <a:br>
              <a:rPr lang="en-US" sz="800">
                <a:latin typeface="Courier" charset="0"/>
                <a:cs typeface="Courier" charset="0"/>
              </a:rPr>
            </a:br>
            <a:r>
              <a:rPr lang="en-US" sz="800">
                <a:latin typeface="Courier" charset="0"/>
                <a:cs typeface="Courier" charset="0"/>
              </a:rPr>
              <a:t>        Session session = connection.createSession(false, Session.AUTO_ACKNOWLEDGE);</a:t>
            </a:r>
            <a:br>
              <a:rPr lang="en-US" sz="800">
                <a:latin typeface="Courier" charset="0"/>
                <a:cs typeface="Courier" charset="0"/>
              </a:rPr>
            </a:br>
            <a:r>
              <a:rPr lang="en-US" sz="800">
                <a:latin typeface="Courier" charset="0"/>
                <a:cs typeface="Courier" charset="0"/>
              </a:rPr>
              <a:t>        MessageProducer messageProducer = session.createProducer(myQueue);</a:t>
            </a:r>
            <a:br>
              <a:rPr lang="en-US" sz="800">
                <a:latin typeface="Courier" charset="0"/>
                <a:cs typeface="Courier" charset="0"/>
              </a:rPr>
            </a:br>
            <a:r>
              <a:rPr lang="en-US" sz="800">
                <a:latin typeface="Courier" charset="0"/>
                <a:cs typeface="Courier" charset="0"/>
              </a:rPr>
              <a:t>        TextMessage textMessage = session.createTextMessage(payload);</a:t>
            </a:r>
            <a:br>
              <a:rPr lang="en-US" sz="800">
                <a:latin typeface="Courier" charset="0"/>
                <a:cs typeface="Courier" charset="0"/>
              </a:rPr>
            </a:br>
            <a:r>
              <a:rPr lang="en-US" sz="800">
                <a:latin typeface="Courier" charset="0"/>
                <a:cs typeface="Courier" charset="0"/>
              </a:rPr>
              <a:t>        messageProducer.send(textMessage);</a:t>
            </a:r>
            <a:br>
              <a:rPr lang="en-US" sz="800">
                <a:latin typeface="Courier" charset="0"/>
                <a:cs typeface="Courier" charset="0"/>
              </a:rPr>
            </a:br>
            <a:r>
              <a:rPr lang="en-US" sz="800">
                <a:latin typeface="Courier" charset="0"/>
                <a:cs typeface="Courier" charset="0"/>
              </a:rPr>
              <a:t>    } catch (JMSException ex) {</a:t>
            </a:r>
            <a:br>
              <a:rPr lang="en-US" sz="800">
                <a:latin typeface="Courier" charset="0"/>
                <a:cs typeface="Courier" charset="0"/>
              </a:rPr>
            </a:br>
            <a:r>
              <a:rPr lang="en-US" sz="800">
                <a:latin typeface="Courier" charset="0"/>
                <a:cs typeface="Courier" charset="0"/>
              </a:rPr>
              <a:t>        //. . .</a:t>
            </a:r>
            <a:br>
              <a:rPr lang="en-US" sz="800">
                <a:latin typeface="Courier" charset="0"/>
                <a:cs typeface="Courier" charset="0"/>
              </a:rPr>
            </a:br>
            <a:r>
              <a:rPr lang="en-US" sz="800">
                <a:latin typeface="Courier" charset="0"/>
                <a:cs typeface="Courier" charset="0"/>
              </a:rPr>
              <a:t>    } finally {</a:t>
            </a:r>
            <a:br>
              <a:rPr lang="en-US" sz="800">
                <a:latin typeface="Courier" charset="0"/>
                <a:cs typeface="Courier" charset="0"/>
              </a:rPr>
            </a:br>
            <a:r>
              <a:rPr lang="en-US" sz="800">
                <a:latin typeface="Courier" charset="0"/>
                <a:cs typeface="Courier" charset="0"/>
              </a:rPr>
              <a:t>        if (connection != null) {</a:t>
            </a:r>
            <a:br>
              <a:rPr lang="en-US" sz="800">
                <a:latin typeface="Courier" charset="0"/>
                <a:cs typeface="Courier" charset="0"/>
              </a:rPr>
            </a:br>
            <a:r>
              <a:rPr lang="en-US" sz="800">
                <a:latin typeface="Courier" charset="0"/>
                <a:cs typeface="Courier" charset="0"/>
              </a:rPr>
              <a:t>            try {</a:t>
            </a:r>
            <a:br>
              <a:rPr lang="en-US" sz="800">
                <a:latin typeface="Courier" charset="0"/>
                <a:cs typeface="Courier" charset="0"/>
              </a:rPr>
            </a:br>
            <a:r>
              <a:rPr lang="en-US" sz="800">
                <a:latin typeface="Courier" charset="0"/>
                <a:cs typeface="Courier" charset="0"/>
              </a:rPr>
              <a:t>                connection.close();</a:t>
            </a:r>
            <a:br>
              <a:rPr lang="en-US" sz="800">
                <a:latin typeface="Courier" charset="0"/>
                <a:cs typeface="Courier" charset="0"/>
              </a:rPr>
            </a:br>
            <a:r>
              <a:rPr lang="en-US" sz="800">
                <a:latin typeface="Courier" charset="0"/>
                <a:cs typeface="Courier" charset="0"/>
              </a:rPr>
              <a:t>            } catch (JMSException ex) {</a:t>
            </a:r>
          </a:p>
          <a:p>
            <a:pPr>
              <a:spcBef>
                <a:spcPts val="500"/>
              </a:spcBef>
              <a:spcAft>
                <a:spcPts val="200"/>
              </a:spcAft>
              <a:buClr>
                <a:schemeClr val="tx2"/>
              </a:buClr>
              <a:buFont typeface="Arial" charset="0"/>
              <a:buNone/>
            </a:pPr>
            <a:r>
              <a:rPr lang="en-US" sz="800">
                <a:latin typeface="Courier" charset="0"/>
                <a:cs typeface="Courier" charset="0"/>
              </a:rPr>
              <a:t>                //. . .</a:t>
            </a:r>
            <a:br>
              <a:rPr lang="en-US" sz="800">
                <a:latin typeface="Courier" charset="0"/>
                <a:cs typeface="Courier" charset="0"/>
              </a:rPr>
            </a:br>
            <a:r>
              <a:rPr lang="en-US" sz="800">
                <a:latin typeface="Courier" charset="0"/>
                <a:cs typeface="Courier" charset="0"/>
              </a:rPr>
              <a:t>            }</a:t>
            </a:r>
            <a:br>
              <a:rPr lang="en-US" sz="800">
                <a:latin typeface="Courier" charset="0"/>
                <a:cs typeface="Courier" charset="0"/>
              </a:rPr>
            </a:br>
            <a:r>
              <a:rPr lang="en-US" sz="800">
                <a:latin typeface="Courier" charset="0"/>
                <a:cs typeface="Courier" charset="0"/>
              </a:rPr>
              <a:t>        }</a:t>
            </a:r>
            <a:br>
              <a:rPr lang="en-US" sz="800">
                <a:latin typeface="Courier" charset="0"/>
                <a:cs typeface="Courier" charset="0"/>
              </a:rPr>
            </a:br>
            <a:r>
              <a:rPr lang="en-US" sz="800">
                <a:latin typeface="Courier" charset="0"/>
                <a:cs typeface="Courier" charset="0"/>
              </a:rPr>
              <a:t>    }</a:t>
            </a:r>
            <a:br>
              <a:rPr lang="en-US" sz="800">
                <a:latin typeface="Courier" charset="0"/>
                <a:cs typeface="Courier" charset="0"/>
              </a:rPr>
            </a:br>
            <a:r>
              <a:rPr lang="en-US" sz="800">
                <a:latin typeface="Courier" charset="0"/>
                <a:cs typeface="Courier" charset="0"/>
              </a:rPr>
              <a:t>}</a:t>
            </a:r>
          </a:p>
        </p:txBody>
      </p:sp>
      <p:sp>
        <p:nvSpPr>
          <p:cNvPr id="5" name="Rounded Rectangle 4"/>
          <p:cNvSpPr/>
          <p:nvPr/>
        </p:nvSpPr>
        <p:spPr>
          <a:xfrm>
            <a:off x="6826250" y="1292225"/>
            <a:ext cx="2046288" cy="56991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r>
              <a:rPr lang="en-US" sz="1600" dirty="0">
                <a:solidFill>
                  <a:schemeClr val="tx1"/>
                </a:solidFill>
                <a:latin typeface="Arial" pitchFamily="34" charset="0"/>
                <a:cs typeface="Arial" pitchFamily="34" charset="0"/>
              </a:rPr>
              <a:t>Application Server Specific Resources</a:t>
            </a:r>
          </a:p>
        </p:txBody>
      </p:sp>
      <p:sp>
        <p:nvSpPr>
          <p:cNvPr id="6" name="Rounded Rectangle 5"/>
          <p:cNvSpPr/>
          <p:nvPr/>
        </p:nvSpPr>
        <p:spPr>
          <a:xfrm>
            <a:off x="6826250" y="2378075"/>
            <a:ext cx="2046288" cy="333375"/>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r>
              <a:rPr lang="en-US" sz="1600" dirty="0">
                <a:solidFill>
                  <a:schemeClr val="tx1"/>
                </a:solidFill>
                <a:latin typeface="Arial" pitchFamily="34" charset="0"/>
                <a:cs typeface="Arial" pitchFamily="34" charset="0"/>
              </a:rPr>
              <a:t>Boilerplate Code</a:t>
            </a:r>
          </a:p>
        </p:txBody>
      </p:sp>
      <p:sp>
        <p:nvSpPr>
          <p:cNvPr id="7" name="Right Brace 6"/>
          <p:cNvSpPr/>
          <p:nvPr/>
        </p:nvSpPr>
        <p:spPr>
          <a:xfrm>
            <a:off x="3392488" y="1287463"/>
            <a:ext cx="200025" cy="577850"/>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 name="Right Brace 7"/>
          <p:cNvSpPr/>
          <p:nvPr/>
        </p:nvSpPr>
        <p:spPr>
          <a:xfrm>
            <a:off x="6000750" y="3138488"/>
            <a:ext cx="150813" cy="862012"/>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9" name="Straight Arrow Connector 8"/>
          <p:cNvCxnSpPr>
            <a:stCxn id="7" idx="1"/>
          </p:cNvCxnSpPr>
          <p:nvPr/>
        </p:nvCxnSpPr>
        <p:spPr>
          <a:xfrm flipV="1">
            <a:off x="3592513" y="1560513"/>
            <a:ext cx="3214687" cy="158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endCxn id="13" idx="1"/>
          </p:cNvCxnSpPr>
          <p:nvPr/>
        </p:nvCxnSpPr>
        <p:spPr>
          <a:xfrm>
            <a:off x="6143625" y="3568700"/>
            <a:ext cx="682625" cy="952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Right Brace 10"/>
          <p:cNvSpPr/>
          <p:nvPr/>
        </p:nvSpPr>
        <p:spPr>
          <a:xfrm>
            <a:off x="5991225" y="2255838"/>
            <a:ext cx="198438" cy="577850"/>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12" name="Straight Arrow Connector 11"/>
          <p:cNvCxnSpPr/>
          <p:nvPr/>
        </p:nvCxnSpPr>
        <p:spPr>
          <a:xfrm>
            <a:off x="6180138" y="2544763"/>
            <a:ext cx="6223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6826250" y="3411538"/>
            <a:ext cx="2046288" cy="333375"/>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r>
              <a:rPr lang="en-US" sz="1600" dirty="0">
                <a:solidFill>
                  <a:schemeClr val="tx1"/>
                </a:solidFill>
                <a:latin typeface="Arial" pitchFamily="34" charset="0"/>
                <a:cs typeface="Arial" pitchFamily="34" charset="0"/>
              </a:rPr>
              <a:t>Exception Handling</a:t>
            </a:r>
          </a:p>
        </p:txBody>
      </p:sp>
      <p:sp>
        <p:nvSpPr>
          <p:cNvPr id="2" name="Title 1"/>
          <p:cNvSpPr>
            <a:spLocks noGrp="1"/>
          </p:cNvSpPr>
          <p:nvPr>
            <p:ph type="title"/>
          </p:nvPr>
        </p:nvSpPr>
        <p:spPr/>
        <p:txBody>
          <a:bodyPr/>
          <a:lstStyle/>
          <a:p>
            <a:r>
              <a:rPr lang="en-US" dirty="0" smtClean="0"/>
              <a:t>Java Message Service 2.0</a:t>
            </a:r>
            <a:endParaRPr lang="en-US" dirty="0"/>
          </a:p>
        </p:txBody>
      </p:sp>
      <p:sp>
        <p:nvSpPr>
          <p:cNvPr id="4" name="Text Placeholder 3"/>
          <p:cNvSpPr>
            <a:spLocks noGrp="1"/>
          </p:cNvSpPr>
          <p:nvPr>
            <p:ph type="body" sz="quarter" idx="13"/>
          </p:nvPr>
        </p:nvSpPr>
        <p:spPr/>
        <p:txBody>
          <a:bodyPr/>
          <a:lstStyle/>
          <a:p>
            <a:r>
              <a:rPr lang="en-US" dirty="0" smtClean="0"/>
              <a:t>Sending a Message using JMS 1.1</a:t>
            </a:r>
            <a:endParaRPr lang="en-US" dirty="0"/>
          </a:p>
        </p:txBody>
      </p:sp>
    </p:spTree>
    <p:extLst>
      <p:ext uri="{BB962C8B-B14F-4D97-AF65-F5344CB8AC3E}">
        <p14:creationId xmlns:p14="http://schemas.microsoft.com/office/powerpoint/2010/main" val="31372905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Message Service 2.0</a:t>
            </a:r>
            <a:endParaRPr lang="en-US" dirty="0"/>
          </a:p>
        </p:txBody>
      </p:sp>
      <p:sp>
        <p:nvSpPr>
          <p:cNvPr id="7" name="Content Placeholder 6"/>
          <p:cNvSpPr>
            <a:spLocks noGrp="1"/>
          </p:cNvSpPr>
          <p:nvPr>
            <p:ph sz="quarter" idx="12"/>
          </p:nvPr>
        </p:nvSpPr>
        <p:spPr/>
        <p:txBody>
          <a:bodyPr/>
          <a:lstStyle/>
          <a:p>
            <a:pPr marL="0" indent="0">
              <a:buNone/>
            </a:pPr>
            <a:r>
              <a:rPr lang="en-GB" sz="1800" dirty="0">
                <a:latin typeface="Courier" charset="0"/>
                <a:ea typeface="ヒラギノ角ゴ ProN W3" charset="0"/>
                <a:cs typeface="ヒラギノ角ゴ ProN W3" charset="0"/>
                <a:sym typeface="Gill Sans" charset="0"/>
              </a:rPr>
              <a:t>@Inject</a:t>
            </a:r>
            <a:br>
              <a:rPr lang="en-GB" sz="1800" dirty="0">
                <a:latin typeface="Courier" charset="0"/>
                <a:ea typeface="ヒラギノ角ゴ ProN W3" charset="0"/>
                <a:cs typeface="ヒラギノ角ゴ ProN W3" charset="0"/>
                <a:sym typeface="Gill Sans" charset="0"/>
              </a:rPr>
            </a:br>
            <a:r>
              <a:rPr lang="en-GB" sz="1800" b="1" dirty="0" err="1">
                <a:solidFill>
                  <a:srgbClr val="5382A1"/>
                </a:solidFill>
                <a:latin typeface="Courier" charset="0"/>
                <a:ea typeface="ヒラギノ角ゴ ProN W3" charset="0"/>
                <a:cs typeface="ヒラギノ角ゴ ProN W3" charset="0"/>
                <a:sym typeface="Gill Sans" charset="0"/>
              </a:rPr>
              <a:t>JMSContext</a:t>
            </a:r>
            <a:r>
              <a:rPr lang="en-GB" sz="1800" dirty="0">
                <a:solidFill>
                  <a:srgbClr val="5382A1"/>
                </a:solidFill>
                <a:latin typeface="Courier" charset="0"/>
                <a:ea typeface="ヒラギノ角ゴ ProN W3" charset="0"/>
                <a:cs typeface="ヒラギノ角ゴ ProN W3" charset="0"/>
                <a:sym typeface="Gill Sans" charset="0"/>
              </a:rPr>
              <a:t> </a:t>
            </a:r>
            <a:r>
              <a:rPr lang="en-GB" sz="1800" dirty="0">
                <a:latin typeface="Courier" charset="0"/>
                <a:ea typeface="ヒラギノ角ゴ ProN W3" charset="0"/>
                <a:cs typeface="ヒラギノ角ゴ ProN W3" charset="0"/>
                <a:sym typeface="Gill Sans" charset="0"/>
              </a:rPr>
              <a:t>context;</a:t>
            </a:r>
          </a:p>
          <a:p>
            <a:pPr marL="0" indent="0">
              <a:buNone/>
            </a:pPr>
            <a:endParaRPr lang="en-GB" sz="1800" dirty="0">
              <a:latin typeface="Courier" charset="0"/>
              <a:ea typeface="ヒラギノ角ゴ ProN W3" charset="0"/>
              <a:cs typeface="ヒラギノ角ゴ ProN W3" charset="0"/>
              <a:sym typeface="Gill Sans" charset="0"/>
            </a:endParaRPr>
          </a:p>
          <a:p>
            <a:pPr marL="0" indent="0">
              <a:spcBef>
                <a:spcPts val="500"/>
              </a:spcBef>
              <a:spcAft>
                <a:spcPts val="200"/>
              </a:spcAft>
              <a:buClr>
                <a:schemeClr val="tx2"/>
              </a:buClr>
              <a:buFont typeface="Arial" charset="0"/>
              <a:buNone/>
            </a:pPr>
            <a:r>
              <a:rPr lang="en-US" sz="1800" dirty="0">
                <a:latin typeface="Courier" charset="0"/>
                <a:ea typeface="ヒラギノ角ゴ ProN W3" charset="0"/>
                <a:cs typeface="ヒラギノ角ゴ ProN W3" charset="0"/>
                <a:sym typeface="Gill Sans" charset="0"/>
              </a:rPr>
              <a:t>@Resource(lookup = "</a:t>
            </a:r>
            <a:r>
              <a:rPr lang="en-US" sz="1800" dirty="0" err="1">
                <a:latin typeface="Courier" charset="0"/>
                <a:ea typeface="ヒラギノ角ゴ ProN W3" charset="0"/>
                <a:cs typeface="ヒラギノ角ゴ ProN W3" charset="0"/>
                <a:sym typeface="Gill Sans" charset="0"/>
              </a:rPr>
              <a:t>java:global</a:t>
            </a:r>
            <a:r>
              <a:rPr lang="en-US" sz="1800" dirty="0">
                <a:latin typeface="Courier" charset="0"/>
                <a:ea typeface="ヒラギノ角ゴ ProN W3" charset="0"/>
                <a:cs typeface="ヒラギノ角ゴ ProN W3" charset="0"/>
                <a:sym typeface="Gill Sans" charset="0"/>
              </a:rPr>
              <a:t>/</a:t>
            </a:r>
            <a:r>
              <a:rPr lang="en-US" sz="1800" dirty="0" err="1">
                <a:latin typeface="Courier" charset="0"/>
                <a:ea typeface="ヒラギノ角ゴ ProN W3" charset="0"/>
                <a:cs typeface="ヒラギノ角ゴ ProN W3" charset="0"/>
                <a:sym typeface="Gill Sans" charset="0"/>
              </a:rPr>
              <a:t>jms</a:t>
            </a:r>
            <a:r>
              <a:rPr lang="en-US" sz="1800" dirty="0">
                <a:latin typeface="Courier" charset="0"/>
                <a:ea typeface="ヒラギノ角ゴ ProN W3" charset="0"/>
                <a:cs typeface="ヒラギノ角ゴ ProN W3" charset="0"/>
                <a:sym typeface="Gill Sans" charset="0"/>
              </a:rPr>
              <a:t>/</a:t>
            </a:r>
            <a:r>
              <a:rPr lang="en-US" sz="1800" dirty="0" err="1">
                <a:latin typeface="Courier" charset="0"/>
                <a:ea typeface="ヒラギノ角ゴ ProN W3" charset="0"/>
                <a:cs typeface="ヒラギノ角ゴ ProN W3" charset="0"/>
                <a:sym typeface="Gill Sans" charset="0"/>
              </a:rPr>
              <a:t>demoQueue</a:t>
            </a:r>
            <a:r>
              <a:rPr lang="en-US" sz="1800" dirty="0">
                <a:latin typeface="Courier" charset="0"/>
                <a:ea typeface="ヒラギノ角ゴ ProN W3" charset="0"/>
                <a:cs typeface="ヒラギノ角ゴ ProN W3" charset="0"/>
                <a:sym typeface="Gill Sans" charset="0"/>
              </a:rPr>
              <a:t>”)</a:t>
            </a:r>
            <a:br>
              <a:rPr lang="en-US" sz="1800" dirty="0">
                <a:latin typeface="Courier" charset="0"/>
                <a:ea typeface="ヒラギノ角ゴ ProN W3" charset="0"/>
                <a:cs typeface="ヒラギノ角ゴ ProN W3" charset="0"/>
                <a:sym typeface="Gill Sans" charset="0"/>
              </a:rPr>
            </a:br>
            <a:r>
              <a:rPr lang="en-GB" sz="1800" dirty="0">
                <a:latin typeface="Courier" charset="0"/>
                <a:ea typeface="ヒラギノ角ゴ ProN W3" charset="0"/>
                <a:cs typeface="ヒラギノ角ゴ ProN W3" charset="0"/>
                <a:sym typeface="Gill Sans" charset="0"/>
              </a:rPr>
              <a:t>Queue </a:t>
            </a:r>
            <a:r>
              <a:rPr lang="en-GB" sz="1800" dirty="0" err="1">
                <a:latin typeface="Courier" charset="0"/>
                <a:ea typeface="ヒラギノ角ゴ ProN W3" charset="0"/>
                <a:cs typeface="ヒラギノ角ゴ ProN W3" charset="0"/>
                <a:sym typeface="Gill Sans" charset="0"/>
              </a:rPr>
              <a:t>demoQueue</a:t>
            </a:r>
            <a:r>
              <a:rPr lang="en-GB" sz="1800" dirty="0">
                <a:latin typeface="Courier" charset="0"/>
                <a:ea typeface="ヒラギノ角ゴ ProN W3" charset="0"/>
                <a:cs typeface="ヒラギノ角ゴ ProN W3" charset="0"/>
                <a:sym typeface="Gill Sans" charset="0"/>
              </a:rPr>
              <a:t>;</a:t>
            </a:r>
          </a:p>
          <a:p>
            <a:pPr marL="0" indent="0">
              <a:buNone/>
            </a:pPr>
            <a:endParaRPr lang="en-GB" sz="1800" dirty="0">
              <a:latin typeface="Courier" charset="0"/>
              <a:ea typeface="ヒラギノ角ゴ ProN W3" charset="0"/>
              <a:cs typeface="ヒラギノ角ゴ ProN W3" charset="0"/>
              <a:sym typeface="Gill Sans" charset="0"/>
            </a:endParaRPr>
          </a:p>
          <a:p>
            <a:pPr marL="0" indent="0">
              <a:buNone/>
            </a:pPr>
            <a:r>
              <a:rPr lang="en-GB" sz="1800" dirty="0">
                <a:latin typeface="Courier" charset="0"/>
                <a:ea typeface="ヒラギノ角ゴ ProN W3" charset="0"/>
                <a:cs typeface="ヒラギノ角ゴ ProN W3" charset="0"/>
                <a:sym typeface="Gill Sans" charset="0"/>
              </a:rPr>
              <a:t>public void </a:t>
            </a:r>
            <a:r>
              <a:rPr lang="en-GB" sz="1800" dirty="0" err="1">
                <a:latin typeface="Courier" charset="0"/>
                <a:ea typeface="ヒラギノ角ゴ ProN W3" charset="0"/>
                <a:cs typeface="ヒラギノ角ゴ ProN W3" charset="0"/>
                <a:sym typeface="Gill Sans" charset="0"/>
              </a:rPr>
              <a:t>sendMessage</a:t>
            </a:r>
            <a:r>
              <a:rPr lang="en-GB" sz="1800" dirty="0">
                <a:latin typeface="Courier" charset="0"/>
                <a:ea typeface="ヒラギノ角ゴ ProN W3" charset="0"/>
                <a:cs typeface="ヒラギノ角ゴ ProN W3" charset="0"/>
                <a:sym typeface="Gill Sans" charset="0"/>
              </a:rPr>
              <a:t>(String payload) </a:t>
            </a:r>
            <a:r>
              <a:rPr lang="en-GB" sz="1800" dirty="0" smtClean="0">
                <a:latin typeface="Courier" charset="0"/>
                <a:ea typeface="ヒラギノ角ゴ ProN W3" charset="0"/>
                <a:cs typeface="ヒラギノ角ゴ ProN W3" charset="0"/>
                <a:sym typeface="Gill Sans" charset="0"/>
              </a:rPr>
              <a:t>{</a:t>
            </a:r>
            <a:br>
              <a:rPr lang="en-GB" sz="1800" dirty="0" smtClean="0">
                <a:latin typeface="Courier" charset="0"/>
                <a:ea typeface="ヒラギノ角ゴ ProN W3" charset="0"/>
                <a:cs typeface="ヒラギノ角ゴ ProN W3" charset="0"/>
                <a:sym typeface="Gill Sans" charset="0"/>
              </a:rPr>
            </a:br>
            <a:r>
              <a:rPr lang="en-GB" sz="1800" dirty="0" smtClean="0">
                <a:latin typeface="Courier" charset="0"/>
                <a:ea typeface="ヒラギノ角ゴ ProN W3" charset="0"/>
                <a:cs typeface="ヒラギノ角ゴ ProN W3" charset="0"/>
                <a:sym typeface="Gill Sans" charset="0"/>
              </a:rPr>
              <a:t>    </a:t>
            </a:r>
            <a:r>
              <a:rPr lang="en-GB" sz="1800" b="1" dirty="0" err="1">
                <a:solidFill>
                  <a:srgbClr val="5382A1"/>
                </a:solidFill>
                <a:latin typeface="Courier" charset="0"/>
                <a:ea typeface="ヒラギノ角ゴ ProN W3" charset="0"/>
                <a:cs typeface="ヒラギノ角ゴ ProN W3" charset="0"/>
                <a:sym typeface="Gill Sans" charset="0"/>
              </a:rPr>
              <a:t>context.createProducer</a:t>
            </a:r>
            <a:r>
              <a:rPr lang="en-GB" sz="1800" b="1" dirty="0">
                <a:solidFill>
                  <a:srgbClr val="5382A1"/>
                </a:solidFill>
                <a:latin typeface="Courier" charset="0"/>
                <a:ea typeface="ヒラギノ角ゴ ProN W3" charset="0"/>
                <a:cs typeface="ヒラギノ角ゴ ProN W3" charset="0"/>
                <a:sym typeface="Gill Sans" charset="0"/>
              </a:rPr>
              <a:t>().send(</a:t>
            </a:r>
            <a:r>
              <a:rPr lang="en-GB" sz="1800" b="1" dirty="0" err="1">
                <a:solidFill>
                  <a:srgbClr val="5382A1"/>
                </a:solidFill>
                <a:latin typeface="Courier" charset="0"/>
                <a:ea typeface="ヒラギノ角ゴ ProN W3" charset="0"/>
                <a:cs typeface="ヒラギノ角ゴ ProN W3" charset="0"/>
                <a:sym typeface="Gill Sans" charset="0"/>
              </a:rPr>
              <a:t>demoQueue</a:t>
            </a:r>
            <a:r>
              <a:rPr lang="en-GB" sz="1800" b="1" dirty="0">
                <a:solidFill>
                  <a:srgbClr val="5382A1"/>
                </a:solidFill>
                <a:latin typeface="Courier" charset="0"/>
                <a:ea typeface="ヒラギノ角ゴ ProN W3" charset="0"/>
                <a:cs typeface="ヒラギノ角ゴ ProN W3" charset="0"/>
                <a:sym typeface="Gill Sans" charset="0"/>
              </a:rPr>
              <a:t>, payload)</a:t>
            </a:r>
            <a:r>
              <a:rPr lang="en-GB" sz="1800" dirty="0" smtClean="0">
                <a:latin typeface="Courier" charset="0"/>
                <a:ea typeface="ヒラギノ角ゴ ProN W3" charset="0"/>
                <a:cs typeface="ヒラギノ角ゴ ProN W3" charset="0"/>
                <a:sym typeface="Gill Sans" charset="0"/>
              </a:rPr>
              <a:t>;</a:t>
            </a:r>
            <a:br>
              <a:rPr lang="en-GB" sz="1800" dirty="0" smtClean="0">
                <a:latin typeface="Courier" charset="0"/>
                <a:ea typeface="ヒラギノ角ゴ ProN W3" charset="0"/>
                <a:cs typeface="ヒラギノ角ゴ ProN W3" charset="0"/>
                <a:sym typeface="Gill Sans" charset="0"/>
              </a:rPr>
            </a:br>
            <a:r>
              <a:rPr lang="en-GB" sz="1800" dirty="0" smtClean="0">
                <a:latin typeface="Courier" charset="0"/>
                <a:ea typeface="ヒラギノ角ゴ ProN W3" charset="0"/>
                <a:cs typeface="ヒラギノ角ゴ ProN W3" charset="0"/>
                <a:sym typeface="Gill Sans" charset="0"/>
              </a:rPr>
              <a:t>}</a:t>
            </a:r>
            <a:endParaRPr lang="en-GB" sz="1800" dirty="0">
              <a:latin typeface="Courier" charset="0"/>
              <a:ea typeface="ヒラギノ角ゴ ProN W3" charset="0"/>
              <a:cs typeface="ヒラギノ角ゴ ProN W3" charset="0"/>
              <a:sym typeface="Gill Sans" charset="0"/>
            </a:endParaRPr>
          </a:p>
          <a:p>
            <a:pPr marL="0" indent="0">
              <a:buNone/>
            </a:pPr>
            <a:endParaRPr lang="en-US" sz="1800" dirty="0"/>
          </a:p>
        </p:txBody>
      </p:sp>
      <p:sp>
        <p:nvSpPr>
          <p:cNvPr id="5" name="Text Placeholder 4"/>
          <p:cNvSpPr>
            <a:spLocks noGrp="1"/>
          </p:cNvSpPr>
          <p:nvPr>
            <p:ph type="body" sz="quarter" idx="13"/>
          </p:nvPr>
        </p:nvSpPr>
        <p:spPr/>
        <p:txBody>
          <a:bodyPr/>
          <a:lstStyle/>
          <a:p>
            <a:r>
              <a:rPr lang="en-US" dirty="0" smtClean="0"/>
              <a:t>Sending a Message  </a:t>
            </a:r>
            <a:endParaRPr lang="en-US" dirty="0"/>
          </a:p>
        </p:txBody>
      </p:sp>
    </p:spTree>
    <p:extLst>
      <p:ext uri="{BB962C8B-B14F-4D97-AF65-F5344CB8AC3E}">
        <p14:creationId xmlns:p14="http://schemas.microsoft.com/office/powerpoint/2010/main" val="3470938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The Java EE 7 Platform</a:t>
            </a:r>
            <a:br>
              <a:rPr lang="en-US" dirty="0" smtClean="0"/>
            </a:br>
            <a:r>
              <a:rPr lang="en-US" dirty="0" smtClean="0"/>
              <a:t>Productivity++ and HTML5</a:t>
            </a:r>
            <a:endParaRPr lang="en-US" dirty="0"/>
          </a:p>
        </p:txBody>
      </p:sp>
      <p:sp>
        <p:nvSpPr>
          <p:cNvPr id="7" name="Text Placeholder 6"/>
          <p:cNvSpPr>
            <a:spLocks noGrp="1"/>
          </p:cNvSpPr>
          <p:nvPr>
            <p:ph type="body" sz="quarter" idx="13"/>
          </p:nvPr>
        </p:nvSpPr>
        <p:spPr/>
        <p:txBody>
          <a:bodyPr/>
          <a:lstStyle/>
          <a:p>
            <a:r>
              <a:rPr lang="en-US" dirty="0" smtClean="0"/>
              <a:t>Arun Gupta</a:t>
            </a:r>
          </a:p>
          <a:p>
            <a:r>
              <a:rPr lang="en-US" dirty="0" smtClean="0">
                <a:solidFill>
                  <a:schemeClr val="bg1">
                    <a:lumMod val="75000"/>
                  </a:schemeClr>
                </a:solidFill>
              </a:rPr>
              <a:t>Java EE &amp; GlassFish Guy</a:t>
            </a:r>
          </a:p>
          <a:p>
            <a:r>
              <a:rPr lang="en-US" dirty="0" err="1" smtClean="0">
                <a:solidFill>
                  <a:schemeClr val="bg1">
                    <a:lumMod val="75000"/>
                  </a:schemeClr>
                </a:solidFill>
              </a:rPr>
              <a:t>blogs.oracle.com</a:t>
            </a:r>
            <a:r>
              <a:rPr lang="en-US" dirty="0" smtClean="0">
                <a:solidFill>
                  <a:schemeClr val="bg1">
                    <a:lumMod val="75000"/>
                  </a:schemeClr>
                </a:solidFill>
              </a:rPr>
              <a:t>/arungupta</a:t>
            </a:r>
          </a:p>
          <a:p>
            <a:r>
              <a:rPr lang="en-US" dirty="0" smtClean="0">
                <a:solidFill>
                  <a:schemeClr val="bg1">
                    <a:lumMod val="75000"/>
                  </a:schemeClr>
                </a:solidFill>
              </a:rPr>
              <a:t>@arungupta</a:t>
            </a:r>
            <a:endParaRPr lang="en-US" dirty="0">
              <a:solidFill>
                <a:schemeClr val="bg1">
                  <a:lumMod val="75000"/>
                </a:schemeClr>
              </a:solidFill>
            </a:endParaRPr>
          </a:p>
        </p:txBody>
      </p:sp>
      <p:pic>
        <p:nvPicPr>
          <p:cNvPr id="6" name="Picture Placeholder 5" descr="Java PPT Title v3.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4" b="74"/>
          <a:stretch>
            <a:fillRect/>
          </a:stretch>
        </p: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atin typeface="Arial" charset="0"/>
                <a:cs typeface="Arial" charset="0"/>
              </a:rPr>
              <a:t>Java API for RESTful Web Services 2.0</a:t>
            </a:r>
          </a:p>
        </p:txBody>
      </p:sp>
      <p:sp>
        <p:nvSpPr>
          <p:cNvPr id="61442" name="Content Placeholder 2"/>
          <p:cNvSpPr>
            <a:spLocks noGrp="1"/>
          </p:cNvSpPr>
          <p:nvPr>
            <p:ph sz="quarter" idx="12"/>
          </p:nvPr>
        </p:nvSpPr>
        <p:spPr/>
        <p:txBody>
          <a:bodyPr/>
          <a:lstStyle/>
          <a:p>
            <a:r>
              <a:rPr lang="en-US">
                <a:latin typeface="Arial" charset="0"/>
                <a:cs typeface="Arial" charset="0"/>
              </a:rPr>
              <a:t>Client API</a:t>
            </a:r>
          </a:p>
          <a:p>
            <a:r>
              <a:rPr lang="en-US">
                <a:latin typeface="Arial" charset="0"/>
                <a:cs typeface="Arial" charset="0"/>
              </a:rPr>
              <a:t>Message Filters and Entity Interceptors</a:t>
            </a:r>
          </a:p>
          <a:p>
            <a:r>
              <a:rPr lang="en-US">
                <a:latin typeface="Arial" charset="0"/>
                <a:cs typeface="Arial" charset="0"/>
              </a:rPr>
              <a:t>Asynchronous Processing – Server and Client</a:t>
            </a:r>
          </a:p>
          <a:p>
            <a:r>
              <a:rPr lang="en-US">
                <a:latin typeface="Arial" charset="0"/>
                <a:cs typeface="Arial" charset="0"/>
              </a:rPr>
              <a:t>Common Configuration</a:t>
            </a:r>
          </a:p>
        </p:txBody>
      </p:sp>
      <p:sp>
        <p:nvSpPr>
          <p:cNvPr id="2" name="Text Placeholder 1"/>
          <p:cNvSpPr>
            <a:spLocks noGrp="1"/>
          </p:cNvSpPr>
          <p:nvPr>
            <p:ph type="body" sz="quarter" idx="13"/>
          </p:nvPr>
        </p:nvSpPr>
        <p:spPr/>
        <p:txBody>
          <a:bodyPr/>
          <a:lstStyle/>
          <a:p>
            <a:endParaRPr lang="en-US"/>
          </a:p>
        </p:txBody>
      </p:sp>
      <p:grpSp>
        <p:nvGrpSpPr>
          <p:cNvPr id="6" name="Group 5"/>
          <p:cNvGrpSpPr/>
          <p:nvPr/>
        </p:nvGrpSpPr>
        <p:grpSpPr>
          <a:xfrm>
            <a:off x="7089775" y="670064"/>
            <a:ext cx="1626974" cy="1440639"/>
            <a:chOff x="7089775" y="670064"/>
            <a:chExt cx="1626974" cy="1440639"/>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775" y="670064"/>
              <a:ext cx="1392938" cy="139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7" descr="DukeAsKeith-daylight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666" y="1609725"/>
              <a:ext cx="587083" cy="500978"/>
            </a:xfrm>
            <a:prstGeom prst="rect">
              <a:avLst/>
            </a:prstGeom>
          </p:spPr>
        </p:pic>
      </p:grpSp>
    </p:spTree>
    <p:extLst>
      <p:ext uri="{BB962C8B-B14F-4D97-AF65-F5344CB8AC3E}">
        <p14:creationId xmlns:p14="http://schemas.microsoft.com/office/powerpoint/2010/main" val="237031672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API for </a:t>
            </a:r>
            <a:r>
              <a:rPr lang="en-US" dirty="0" err="1" smtClean="0"/>
              <a:t>RESTful</a:t>
            </a:r>
            <a:r>
              <a:rPr lang="en-US" dirty="0" smtClean="0"/>
              <a:t> Web Services 2.0</a:t>
            </a:r>
            <a:endParaRPr lang="en-US" dirty="0"/>
          </a:p>
        </p:txBody>
      </p:sp>
      <p:sp>
        <p:nvSpPr>
          <p:cNvPr id="5" name="Content Placeholder 4"/>
          <p:cNvSpPr>
            <a:spLocks noGrp="1"/>
          </p:cNvSpPr>
          <p:nvPr>
            <p:ph sz="quarter" idx="12"/>
          </p:nvPr>
        </p:nvSpPr>
        <p:spPr/>
        <p:txBody>
          <a:bodyPr/>
          <a:lstStyle/>
          <a:p>
            <a:pPr marL="60325" indent="0">
              <a:buNone/>
            </a:pPr>
            <a:r>
              <a:rPr lang="en-US" sz="1800" dirty="0">
                <a:solidFill>
                  <a:schemeClr val="bg2"/>
                </a:solidFill>
                <a:latin typeface="Arial"/>
                <a:cs typeface="Arial"/>
              </a:rPr>
              <a:t>// Get instance of Client</a:t>
            </a:r>
            <a:r>
              <a:rPr lang="en-US" sz="1800" dirty="0">
                <a:solidFill>
                  <a:schemeClr val="bg2">
                    <a:lumMod val="75000"/>
                  </a:schemeClr>
                </a:solidFill>
                <a:latin typeface="Arial"/>
                <a:cs typeface="Arial"/>
              </a:rPr>
              <a:t/>
            </a:r>
            <a:br>
              <a:rPr lang="en-US" sz="1800" dirty="0">
                <a:solidFill>
                  <a:schemeClr val="bg2">
                    <a:lumMod val="75000"/>
                  </a:schemeClr>
                </a:solidFill>
                <a:latin typeface="Arial"/>
                <a:cs typeface="Arial"/>
              </a:rPr>
            </a:br>
            <a:r>
              <a:rPr lang="en-US" sz="1800" dirty="0">
                <a:solidFill>
                  <a:srgbClr val="000000"/>
                </a:solidFill>
                <a:latin typeface="Courier"/>
                <a:cs typeface="Courier"/>
              </a:rPr>
              <a:t>Client client = </a:t>
            </a:r>
            <a:r>
              <a:rPr lang="en-US" sz="1800" b="1" dirty="0" err="1">
                <a:solidFill>
                  <a:srgbClr val="5382A1"/>
                </a:solidFill>
                <a:latin typeface="Courier"/>
                <a:cs typeface="Courier"/>
              </a:rPr>
              <a:t>ClientBuilder.newClient</a:t>
            </a:r>
            <a:r>
              <a:rPr lang="en-US" sz="1800" b="1" dirty="0">
                <a:solidFill>
                  <a:srgbClr val="5382A1"/>
                </a:solidFill>
                <a:latin typeface="Courier"/>
                <a:cs typeface="Courier"/>
              </a:rPr>
              <a:t>()</a:t>
            </a:r>
            <a:r>
              <a:rPr lang="en-US" sz="1800" dirty="0">
                <a:solidFill>
                  <a:srgbClr val="000000"/>
                </a:solidFill>
                <a:latin typeface="Courier"/>
                <a:cs typeface="Courier"/>
              </a:rPr>
              <a:t>;</a:t>
            </a:r>
            <a:br>
              <a:rPr lang="en-US" sz="1800" dirty="0">
                <a:solidFill>
                  <a:srgbClr val="000000"/>
                </a:solidFill>
                <a:latin typeface="Courier"/>
                <a:cs typeface="Courier"/>
              </a:rPr>
            </a:br>
            <a:r>
              <a:rPr lang="en-US" sz="1800" dirty="0">
                <a:solidFill>
                  <a:srgbClr val="000000"/>
                </a:solidFill>
                <a:latin typeface="Courier"/>
                <a:cs typeface="Courier"/>
              </a:rPr>
              <a:t> </a:t>
            </a:r>
            <a:br>
              <a:rPr lang="en-US" sz="1800" dirty="0">
                <a:solidFill>
                  <a:srgbClr val="000000"/>
                </a:solidFill>
                <a:latin typeface="Courier"/>
                <a:cs typeface="Courier"/>
              </a:rPr>
            </a:br>
            <a:r>
              <a:rPr lang="en-US" sz="1800" dirty="0">
                <a:solidFill>
                  <a:schemeClr val="bg2"/>
                </a:solidFill>
                <a:latin typeface="Arial"/>
                <a:cs typeface="Arial"/>
              </a:rPr>
              <a:t>// Get customer name for the shipped products</a:t>
            </a:r>
            <a:r>
              <a:rPr lang="en-US" sz="1800" dirty="0">
                <a:solidFill>
                  <a:srgbClr val="000000"/>
                </a:solidFill>
                <a:latin typeface="Arial"/>
                <a:cs typeface="Arial"/>
              </a:rPr>
              <a:t/>
            </a:r>
            <a:br>
              <a:rPr lang="en-US" sz="1800" dirty="0">
                <a:solidFill>
                  <a:srgbClr val="000000"/>
                </a:solidFill>
                <a:latin typeface="Arial"/>
                <a:cs typeface="Arial"/>
              </a:rPr>
            </a:br>
            <a:r>
              <a:rPr lang="en-US" sz="1800" dirty="0">
                <a:solidFill>
                  <a:srgbClr val="000000"/>
                </a:solidFill>
                <a:latin typeface="Courier"/>
                <a:cs typeface="Courier"/>
              </a:rPr>
              <a:t>String name = </a:t>
            </a:r>
            <a:r>
              <a:rPr lang="en-US" sz="1800" dirty="0" err="1">
                <a:solidFill>
                  <a:srgbClr val="000000"/>
                </a:solidFill>
                <a:latin typeface="Courier"/>
                <a:cs typeface="Courier"/>
              </a:rPr>
              <a:t>client.target</a:t>
            </a:r>
            <a:r>
              <a:rPr lang="en-US" sz="1800" dirty="0">
                <a:solidFill>
                  <a:srgbClr val="000000"/>
                </a:solidFill>
                <a:latin typeface="Courier"/>
                <a:cs typeface="Courier"/>
              </a:rPr>
              <a:t>(“</a:t>
            </a:r>
            <a:r>
              <a:rPr lang="en-US" sz="1800" b="1" dirty="0">
                <a:solidFill>
                  <a:srgbClr val="5382A1"/>
                </a:solidFill>
                <a:latin typeface="Courier"/>
                <a:cs typeface="Courier"/>
              </a:rPr>
              <a:t>../orders/{</a:t>
            </a:r>
            <a:r>
              <a:rPr lang="en-US" sz="1800" b="1" dirty="0" err="1">
                <a:solidFill>
                  <a:srgbClr val="5382A1"/>
                </a:solidFill>
                <a:latin typeface="Courier"/>
                <a:cs typeface="Courier"/>
              </a:rPr>
              <a:t>orderId</a:t>
            </a:r>
            <a:r>
              <a:rPr lang="en-US" sz="1800" b="1" dirty="0">
                <a:solidFill>
                  <a:srgbClr val="5382A1"/>
                </a:solidFill>
                <a:latin typeface="Courier"/>
                <a:cs typeface="Courier"/>
              </a:rPr>
              <a:t>}/customer</a:t>
            </a:r>
            <a:r>
              <a:rPr lang="en-US" sz="1800" dirty="0">
                <a:solidFill>
                  <a:srgbClr val="000000"/>
                </a:solidFill>
                <a:latin typeface="Courier"/>
                <a:cs typeface="Courier"/>
              </a:rPr>
              <a:t>”)</a:t>
            </a:r>
            <a:br>
              <a:rPr lang="en-US" sz="1800" dirty="0">
                <a:solidFill>
                  <a:srgbClr val="000000"/>
                </a:solidFill>
                <a:latin typeface="Courier"/>
                <a:cs typeface="Courier"/>
              </a:rPr>
            </a:br>
            <a:r>
              <a:rPr lang="en-US" sz="1800" dirty="0">
                <a:solidFill>
                  <a:srgbClr val="000000"/>
                </a:solidFill>
                <a:latin typeface="Courier"/>
                <a:cs typeface="Courier"/>
              </a:rPr>
              <a:t>                    .</a:t>
            </a:r>
            <a:r>
              <a:rPr lang="en-US" sz="1800" dirty="0" err="1">
                <a:latin typeface="Courier"/>
                <a:cs typeface="Courier"/>
              </a:rPr>
              <a:t>resolveTemplate</a:t>
            </a:r>
            <a:r>
              <a:rPr lang="en-US" sz="1800" dirty="0">
                <a:solidFill>
                  <a:srgbClr val="000000"/>
                </a:solidFill>
                <a:latin typeface="Courier"/>
                <a:cs typeface="Courier"/>
              </a:rPr>
              <a:t>(”</a:t>
            </a:r>
            <a:r>
              <a:rPr lang="en-US" sz="1800" dirty="0" err="1">
                <a:solidFill>
                  <a:srgbClr val="000000"/>
                </a:solidFill>
                <a:latin typeface="Courier"/>
                <a:cs typeface="Courier"/>
              </a:rPr>
              <a:t>orderId</a:t>
            </a:r>
            <a:r>
              <a:rPr lang="en-US" sz="1800" dirty="0">
                <a:solidFill>
                  <a:srgbClr val="000000"/>
                </a:solidFill>
                <a:latin typeface="Courier"/>
                <a:cs typeface="Courier"/>
              </a:rPr>
              <a:t>", ”10”)</a:t>
            </a:r>
            <a:br>
              <a:rPr lang="en-US" sz="1800" dirty="0">
                <a:solidFill>
                  <a:srgbClr val="000000"/>
                </a:solidFill>
                <a:latin typeface="Courier"/>
                <a:cs typeface="Courier"/>
              </a:rPr>
            </a:br>
            <a:r>
              <a:rPr lang="en-US" sz="1800" dirty="0">
                <a:solidFill>
                  <a:srgbClr val="000000"/>
                </a:solidFill>
                <a:latin typeface="Courier"/>
                <a:cs typeface="Courier"/>
              </a:rPr>
              <a:t>                    .</a:t>
            </a:r>
            <a:r>
              <a:rPr lang="en-US" sz="1800" dirty="0" err="1">
                <a:solidFill>
                  <a:srgbClr val="000000"/>
                </a:solidFill>
                <a:latin typeface="Courier"/>
                <a:cs typeface="Courier"/>
              </a:rPr>
              <a:t>queryParam</a:t>
            </a:r>
            <a:r>
              <a:rPr lang="en-US" sz="1800" dirty="0">
                <a:solidFill>
                  <a:srgbClr val="000000"/>
                </a:solidFill>
                <a:latin typeface="Courier"/>
                <a:cs typeface="Courier"/>
              </a:rPr>
              <a:t>(”shipped", ”true”)</a:t>
            </a:r>
            <a:br>
              <a:rPr lang="en-US" sz="1800" dirty="0">
                <a:solidFill>
                  <a:srgbClr val="000000"/>
                </a:solidFill>
                <a:latin typeface="Courier"/>
                <a:cs typeface="Courier"/>
              </a:rPr>
            </a:br>
            <a:r>
              <a:rPr lang="en-US" sz="1800" dirty="0">
                <a:solidFill>
                  <a:srgbClr val="000000"/>
                </a:solidFill>
                <a:latin typeface="Courier"/>
                <a:cs typeface="Courier"/>
              </a:rPr>
              <a:t>                    .request()</a:t>
            </a:r>
            <a:br>
              <a:rPr lang="en-US" sz="1800" dirty="0">
                <a:solidFill>
                  <a:srgbClr val="000000"/>
                </a:solidFill>
                <a:latin typeface="Courier"/>
                <a:cs typeface="Courier"/>
              </a:rPr>
            </a:br>
            <a:r>
              <a:rPr lang="en-US" sz="1800" dirty="0">
                <a:solidFill>
                  <a:srgbClr val="000000"/>
                </a:solidFill>
                <a:latin typeface="Courier"/>
                <a:cs typeface="Courier"/>
              </a:rPr>
              <a:t>                    .get(</a:t>
            </a:r>
            <a:r>
              <a:rPr lang="en-US" sz="1800" dirty="0" err="1">
                <a:solidFill>
                  <a:srgbClr val="000000"/>
                </a:solidFill>
                <a:latin typeface="Courier"/>
                <a:cs typeface="Courier"/>
              </a:rPr>
              <a:t>String.class</a:t>
            </a:r>
            <a:r>
              <a:rPr lang="en-US" sz="1800" dirty="0">
                <a:solidFill>
                  <a:srgbClr val="000000"/>
                </a:solidFill>
                <a:latin typeface="Courier"/>
                <a:cs typeface="Courier"/>
              </a:rPr>
              <a:t>);</a:t>
            </a:r>
          </a:p>
          <a:p>
            <a:pPr marL="60325" indent="0">
              <a:buNone/>
            </a:pPr>
            <a:endParaRPr lang="en-US" sz="1800" dirty="0"/>
          </a:p>
        </p:txBody>
      </p:sp>
      <p:sp>
        <p:nvSpPr>
          <p:cNvPr id="4" name="Text Placeholder 3"/>
          <p:cNvSpPr>
            <a:spLocks noGrp="1"/>
          </p:cNvSpPr>
          <p:nvPr>
            <p:ph type="body" sz="quarter" idx="13"/>
          </p:nvPr>
        </p:nvSpPr>
        <p:spPr/>
        <p:txBody>
          <a:bodyPr/>
          <a:lstStyle/>
          <a:p>
            <a:r>
              <a:rPr lang="en-US" dirty="0" smtClean="0"/>
              <a:t>Client API</a:t>
            </a:r>
            <a:endParaRPr lang="en-US" dirty="0"/>
          </a:p>
        </p:txBody>
      </p:sp>
    </p:spTree>
    <p:extLst>
      <p:ext uri="{BB962C8B-B14F-4D97-AF65-F5344CB8AC3E}">
        <p14:creationId xmlns:p14="http://schemas.microsoft.com/office/powerpoint/2010/main" val="320885258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Contexts and Dependency Injection 1.1</a:t>
            </a:r>
            <a:endParaRPr lang="en-US" dirty="0"/>
          </a:p>
        </p:txBody>
      </p:sp>
      <p:sp>
        <p:nvSpPr>
          <p:cNvPr id="4" name="Content Placeholder 3"/>
          <p:cNvSpPr>
            <a:spLocks noGrp="1"/>
          </p:cNvSpPr>
          <p:nvPr>
            <p:ph sz="quarter" idx="12"/>
          </p:nvPr>
        </p:nvSpPr>
        <p:spPr/>
        <p:txBody>
          <a:bodyPr/>
          <a:lstStyle/>
          <a:p>
            <a:r>
              <a:rPr lang="en-US" dirty="0" smtClean="0"/>
              <a:t>Automatic enablement for beans with scope annotation and EJBs</a:t>
            </a:r>
          </a:p>
          <a:p>
            <a:pPr lvl="1"/>
            <a:r>
              <a:rPr lang="en-US" dirty="0" smtClean="0"/>
              <a:t>“</a:t>
            </a:r>
            <a:r>
              <a:rPr lang="en-US" dirty="0" err="1" smtClean="0"/>
              <a:t>beans.xml</a:t>
            </a:r>
            <a:r>
              <a:rPr lang="en-US" dirty="0" smtClean="0"/>
              <a:t>” is optional</a:t>
            </a:r>
          </a:p>
          <a:p>
            <a:r>
              <a:rPr lang="en-US" dirty="0" smtClean="0"/>
              <a:t>Bean discovery mode</a:t>
            </a:r>
          </a:p>
          <a:p>
            <a:pPr lvl="1"/>
            <a:r>
              <a:rPr lang="en-US" dirty="0" smtClean="0">
                <a:latin typeface="Courier"/>
                <a:cs typeface="Courier"/>
              </a:rPr>
              <a:t>all</a:t>
            </a:r>
            <a:r>
              <a:rPr lang="en-US" dirty="0" smtClean="0"/>
              <a:t>: All types</a:t>
            </a:r>
          </a:p>
          <a:p>
            <a:pPr lvl="1"/>
            <a:r>
              <a:rPr lang="en-US" dirty="0" smtClean="0">
                <a:latin typeface="Courier"/>
                <a:cs typeface="Courier"/>
              </a:rPr>
              <a:t>annotated</a:t>
            </a:r>
            <a:r>
              <a:rPr lang="en-US" dirty="0" smtClean="0"/>
              <a:t>: Types with bean defining annotation</a:t>
            </a:r>
          </a:p>
          <a:p>
            <a:pPr lvl="1"/>
            <a:r>
              <a:rPr lang="en-US" dirty="0" smtClean="0">
                <a:latin typeface="Courier"/>
                <a:cs typeface="Courier"/>
              </a:rPr>
              <a:t>none</a:t>
            </a:r>
            <a:r>
              <a:rPr lang="en-US" dirty="0" smtClean="0"/>
              <a:t>: Disable CDI</a:t>
            </a:r>
          </a:p>
          <a:p>
            <a:r>
              <a:rPr lang="en-US" dirty="0" smtClean="0">
                <a:latin typeface="Courier"/>
                <a:cs typeface="Courier"/>
              </a:rPr>
              <a:t>@Vetoed</a:t>
            </a:r>
            <a:r>
              <a:rPr lang="en-US" dirty="0" smtClean="0"/>
              <a:t> for programmatic disablement of classes</a:t>
            </a:r>
          </a:p>
          <a:p>
            <a:r>
              <a:rPr lang="en-US" dirty="0" smtClean="0"/>
              <a:t>Global ordering/priority of interceptors and decorators</a:t>
            </a:r>
          </a:p>
          <a:p>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3261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atin typeface="Arial" charset="0"/>
                <a:cs typeface="Arial" charset="0"/>
              </a:rPr>
              <a:t>Bean Validation 1.1</a:t>
            </a:r>
          </a:p>
        </p:txBody>
      </p:sp>
      <p:sp>
        <p:nvSpPr>
          <p:cNvPr id="68610" name="Content Placeholder 2"/>
          <p:cNvSpPr>
            <a:spLocks noGrp="1"/>
          </p:cNvSpPr>
          <p:nvPr>
            <p:ph sz="quarter" idx="12"/>
          </p:nvPr>
        </p:nvSpPr>
        <p:spPr/>
        <p:txBody>
          <a:bodyPr/>
          <a:lstStyle/>
          <a:p>
            <a:r>
              <a:rPr lang="en-US" dirty="0">
                <a:latin typeface="Arial" charset="0"/>
                <a:cs typeface="Arial" charset="0"/>
              </a:rPr>
              <a:t>Alignment with Dependency Injection</a:t>
            </a:r>
          </a:p>
          <a:p>
            <a:r>
              <a:rPr lang="en-US" dirty="0">
                <a:latin typeface="Arial" charset="0"/>
                <a:cs typeface="Arial" charset="0"/>
              </a:rPr>
              <a:t>Method-level validation</a:t>
            </a:r>
          </a:p>
          <a:p>
            <a:pPr lvl="1"/>
            <a:r>
              <a:rPr lang="en-US" dirty="0">
                <a:latin typeface="Arial" charset="0"/>
                <a:cs typeface="Arial" charset="0"/>
              </a:rPr>
              <a:t>Constraints on parameters and return values</a:t>
            </a:r>
          </a:p>
          <a:p>
            <a:pPr lvl="1"/>
            <a:r>
              <a:rPr lang="en-US" dirty="0">
                <a:latin typeface="Arial" charset="0"/>
                <a:cs typeface="Arial" charset="0"/>
              </a:rPr>
              <a:t>Check pre-/post-</a:t>
            </a:r>
            <a:r>
              <a:rPr lang="en-US" dirty="0" smtClean="0">
                <a:latin typeface="Arial" charset="0"/>
                <a:cs typeface="Arial" charset="0"/>
              </a:rPr>
              <a:t>conditions</a:t>
            </a:r>
          </a:p>
          <a:p>
            <a:r>
              <a:rPr lang="en-US" dirty="0" smtClean="0">
                <a:latin typeface="Arial" charset="0"/>
                <a:cs typeface="Arial" charset="0"/>
              </a:rPr>
              <a:t>Integration with JAX-RS</a:t>
            </a:r>
            <a:endParaRPr lang="en-US" dirty="0">
              <a:latin typeface="Arial" charset="0"/>
              <a:cs typeface="Arial" charset="0"/>
            </a:endParaRPr>
          </a:p>
        </p:txBody>
      </p:sp>
      <p:sp>
        <p:nvSpPr>
          <p:cNvPr id="2" name="Text Placeholder 1"/>
          <p:cNvSpPr>
            <a:spLocks noGrp="1"/>
          </p:cNvSpPr>
          <p:nvPr>
            <p:ph type="body" sz="quarter" idx="13"/>
          </p:nvPr>
        </p:nvSpPr>
        <p:spPr/>
        <p:txBody>
          <a:bodyPr/>
          <a:lstStyle/>
          <a:p>
            <a:endParaRPr lang="en-US"/>
          </a:p>
        </p:txBody>
      </p:sp>
      <p:grpSp>
        <p:nvGrpSpPr>
          <p:cNvPr id="9" name="Group 8"/>
          <p:cNvGrpSpPr/>
          <p:nvPr/>
        </p:nvGrpSpPr>
        <p:grpSpPr>
          <a:xfrm>
            <a:off x="7353300" y="686107"/>
            <a:ext cx="1352550" cy="1563023"/>
            <a:chOff x="7353300" y="686107"/>
            <a:chExt cx="1352550" cy="1563023"/>
          </a:xfrm>
        </p:grpSpPr>
        <p:grpSp>
          <p:nvGrpSpPr>
            <p:cNvPr id="10" name="Group 9"/>
            <p:cNvGrpSpPr/>
            <p:nvPr/>
          </p:nvGrpSpPr>
          <p:grpSpPr>
            <a:xfrm>
              <a:off x="7353300" y="686107"/>
              <a:ext cx="1063219" cy="1361767"/>
              <a:chOff x="988688" y="1186545"/>
              <a:chExt cx="1949743" cy="2688044"/>
            </a:xfrm>
          </p:grpSpPr>
          <p:sp>
            <p:nvSpPr>
              <p:cNvPr id="12" name="Rectangle 11"/>
              <p:cNvSpPr/>
              <p:nvPr/>
            </p:nvSpPr>
            <p:spPr>
              <a:xfrm>
                <a:off x="988688" y="2257958"/>
                <a:ext cx="1949743" cy="4499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Java EE 7</a:t>
                </a:r>
              </a:p>
            </p:txBody>
          </p:sp>
          <p:grpSp>
            <p:nvGrpSpPr>
              <p:cNvPr id="13" name="Group 55"/>
              <p:cNvGrpSpPr/>
              <p:nvPr/>
            </p:nvGrpSpPr>
            <p:grpSpPr>
              <a:xfrm>
                <a:off x="1125709" y="1186545"/>
                <a:ext cx="1675700" cy="799510"/>
                <a:chOff x="1125709" y="1186545"/>
                <a:chExt cx="1675700" cy="799510"/>
              </a:xfrm>
            </p:grpSpPr>
            <p:sp>
              <p:nvSpPr>
                <p:cNvPr id="27" name="Snip Single Corner Rectangle 26"/>
                <p:cNvSpPr/>
                <p:nvPr/>
              </p:nvSpPr>
              <p:spPr>
                <a:xfrm>
                  <a:off x="213786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 name="Right Triangle 27"/>
                <p:cNvSpPr/>
                <p:nvPr/>
              </p:nvSpPr>
              <p:spPr>
                <a:xfrm>
                  <a:off x="267994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9" name="Picture 28" descr="Screen Shot 2013-05-14 at 10.58.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489" y="1378449"/>
                  <a:ext cx="595407" cy="432269"/>
                </a:xfrm>
                <a:prstGeom prst="rect">
                  <a:avLst/>
                </a:prstGeom>
              </p:spPr>
            </p:pic>
            <p:sp>
              <p:nvSpPr>
                <p:cNvPr id="30" name="Snip Single Corner Rectangle 29"/>
                <p:cNvSpPr/>
                <p:nvPr/>
              </p:nvSpPr>
              <p:spPr>
                <a:xfrm>
                  <a:off x="163178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1" name="Right Triangle 30"/>
                <p:cNvSpPr/>
                <p:nvPr/>
              </p:nvSpPr>
              <p:spPr>
                <a:xfrm>
                  <a:off x="217386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2" name="Picture 31" descr="Screen Shot 2013-05-14 at 10.57.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053" y="1378449"/>
                  <a:ext cx="543269" cy="432269"/>
                </a:xfrm>
                <a:prstGeom prst="rect">
                  <a:avLst/>
                </a:prstGeom>
              </p:spPr>
            </p:pic>
            <p:sp>
              <p:nvSpPr>
                <p:cNvPr id="33" name="Snip Single Corner Rectangle 32"/>
                <p:cNvSpPr/>
                <p:nvPr/>
              </p:nvSpPr>
              <p:spPr>
                <a:xfrm>
                  <a:off x="112570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4" name="Right Triangle 33"/>
                <p:cNvSpPr/>
                <p:nvPr/>
              </p:nvSpPr>
              <p:spPr>
                <a:xfrm>
                  <a:off x="166778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5" name="Picture 34" descr="Screen Shot 2013-05-14 at 10.58.3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84" y="1378449"/>
                  <a:ext cx="597521" cy="432269"/>
                </a:xfrm>
                <a:prstGeom prst="rect">
                  <a:avLst/>
                </a:prstGeom>
              </p:spPr>
            </p:pic>
          </p:grpSp>
          <p:grpSp>
            <p:nvGrpSpPr>
              <p:cNvPr id="14" name="Group 96"/>
              <p:cNvGrpSpPr/>
              <p:nvPr/>
            </p:nvGrpSpPr>
            <p:grpSpPr>
              <a:xfrm>
                <a:off x="1351232" y="2016619"/>
                <a:ext cx="1224654" cy="1079775"/>
                <a:chOff x="1351232" y="2006619"/>
                <a:chExt cx="1224654" cy="1079775"/>
              </a:xfrm>
            </p:grpSpPr>
            <p:grpSp>
              <p:nvGrpSpPr>
                <p:cNvPr id="20" name="Group 97"/>
                <p:cNvGrpSpPr/>
                <p:nvPr/>
              </p:nvGrpSpPr>
              <p:grpSpPr>
                <a:xfrm>
                  <a:off x="1351232" y="2006619"/>
                  <a:ext cx="1224654" cy="217436"/>
                  <a:chOff x="1351232" y="2006619"/>
                  <a:chExt cx="1224654" cy="217436"/>
                </a:xfrm>
              </p:grpSpPr>
              <p:sp>
                <p:nvSpPr>
                  <p:cNvPr id="24" name="Down Arrow 23"/>
                  <p:cNvSpPr/>
                  <p:nvPr/>
                </p:nvSpPr>
                <p:spPr>
                  <a:xfrm>
                    <a:off x="236339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5" name="Down Arrow 24"/>
                  <p:cNvSpPr/>
                  <p:nvPr/>
                </p:nvSpPr>
                <p:spPr>
                  <a:xfrm>
                    <a:off x="185731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6" name="Down Arrow 25"/>
                  <p:cNvSpPr/>
                  <p:nvPr/>
                </p:nvSpPr>
                <p:spPr>
                  <a:xfrm>
                    <a:off x="135123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nvGrpSpPr>
                <p:cNvPr id="21" name="Group 98"/>
                <p:cNvGrpSpPr/>
                <p:nvPr/>
              </p:nvGrpSpPr>
              <p:grpSpPr>
                <a:xfrm>
                  <a:off x="1367491" y="2664739"/>
                  <a:ext cx="1192136" cy="421655"/>
                  <a:chOff x="1367491" y="2664739"/>
                  <a:chExt cx="1192136" cy="421655"/>
                </a:xfrm>
              </p:grpSpPr>
              <p:pic>
                <p:nvPicPr>
                  <p:cNvPr id="22"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16200000">
                    <a:off x="1342651"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5400000" flipH="1">
                    <a:off x="2162812"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5" name="Group 104"/>
              <p:cNvGrpSpPr/>
              <p:nvPr/>
            </p:nvGrpSpPr>
            <p:grpSpPr>
              <a:xfrm>
                <a:off x="1631789" y="3075079"/>
                <a:ext cx="663540" cy="799510"/>
                <a:chOff x="1631789" y="3075079"/>
                <a:chExt cx="663540" cy="799510"/>
              </a:xfrm>
            </p:grpSpPr>
            <p:grpSp>
              <p:nvGrpSpPr>
                <p:cNvPr id="16" name="Group 105"/>
                <p:cNvGrpSpPr/>
                <p:nvPr/>
              </p:nvGrpSpPr>
              <p:grpSpPr>
                <a:xfrm>
                  <a:off x="1631789" y="3075079"/>
                  <a:ext cx="663540" cy="799510"/>
                  <a:chOff x="1631789" y="2995083"/>
                  <a:chExt cx="663540" cy="799510"/>
                </a:xfrm>
              </p:grpSpPr>
              <p:sp>
                <p:nvSpPr>
                  <p:cNvPr id="18" name="Snip Single Corner Rectangle 17"/>
                  <p:cNvSpPr/>
                  <p:nvPr/>
                </p:nvSpPr>
                <p:spPr>
                  <a:xfrm>
                    <a:off x="1631789" y="2995083"/>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9" name="Right Triangle 18"/>
                  <p:cNvSpPr/>
                  <p:nvPr/>
                </p:nvSpPr>
                <p:spPr>
                  <a:xfrm>
                    <a:off x="2173866" y="2995083"/>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pic>
              <p:nvPicPr>
                <p:cNvPr id="17" name="Picture 16" descr="Screen Shot 2013-05-15 at 11.07.38 AM.png"/>
                <p:cNvPicPr>
                  <a:picLocks noChangeAspect="1"/>
                </p:cNvPicPr>
                <p:nvPr/>
              </p:nvPicPr>
              <p:blipFill rotWithShape="1">
                <a:blip r:embed="rId7">
                  <a:extLst>
                    <a:ext uri="{28A0092B-C50C-407E-A947-70E740481C1C}">
                      <a14:useLocalDpi xmlns:a14="http://schemas.microsoft.com/office/drawing/2010/main" val="0"/>
                    </a:ext>
                  </a:extLst>
                </a:blip>
                <a:srcRect l="5766" t="6137" r="7005" b="9339"/>
                <a:stretch/>
              </p:blipFill>
              <p:spPr>
                <a:xfrm>
                  <a:off x="1823259" y="3401712"/>
                  <a:ext cx="157941" cy="91882"/>
                </a:xfrm>
                <a:prstGeom prst="rect">
                  <a:avLst/>
                </a:prstGeom>
              </p:spPr>
            </p:pic>
          </p:grpSp>
        </p:grpSp>
        <p:pic>
          <p:nvPicPr>
            <p:cNvPr id="11" name="Picture 2" descr="http://us.f1423.mail.yahoo.com/ya/download?mid=2%5f0%5f0%5f1%5f182849%5fAIX0i2IAAVwYUFpQiAmLHxA08ro&amp;pid=1.2.4&amp;fid=Inbox&amp;inline=1&amp;appid=YahooMailNeoC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5300" y="1699910"/>
              <a:ext cx="590550" cy="5492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323534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82600" y="1870075"/>
            <a:ext cx="901700" cy="28575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r>
              <a:rPr lang="en-US" sz="1600" dirty="0">
                <a:solidFill>
                  <a:schemeClr val="tx1"/>
                </a:solidFill>
                <a:latin typeface="Arial" pitchFamily="34" charset="0"/>
                <a:cs typeface="Arial" pitchFamily="34" charset="0"/>
              </a:rPr>
              <a:t>Built-in</a:t>
            </a:r>
          </a:p>
        </p:txBody>
      </p:sp>
      <p:sp>
        <p:nvSpPr>
          <p:cNvPr id="6" name="Rounded Rectangle 5"/>
          <p:cNvSpPr/>
          <p:nvPr/>
        </p:nvSpPr>
        <p:spPr>
          <a:xfrm>
            <a:off x="487363" y="2316163"/>
            <a:ext cx="901700" cy="287337"/>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r>
              <a:rPr lang="en-US" sz="1600" dirty="0">
                <a:solidFill>
                  <a:schemeClr val="tx1"/>
                </a:solidFill>
                <a:latin typeface="Arial" pitchFamily="34" charset="0"/>
                <a:cs typeface="Arial" pitchFamily="34" charset="0"/>
              </a:rPr>
              <a:t>Custom</a:t>
            </a:r>
          </a:p>
        </p:txBody>
      </p:sp>
      <p:cxnSp>
        <p:nvCxnSpPr>
          <p:cNvPr id="7" name="Straight Arrow Connector 6"/>
          <p:cNvCxnSpPr>
            <a:stCxn id="5" idx="3"/>
          </p:cNvCxnSpPr>
          <p:nvPr/>
        </p:nvCxnSpPr>
        <p:spPr>
          <a:xfrm flipV="1">
            <a:off x="1384300" y="1878013"/>
            <a:ext cx="492125" cy="1349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5" idx="3"/>
          </p:cNvCxnSpPr>
          <p:nvPr/>
        </p:nvCxnSpPr>
        <p:spPr>
          <a:xfrm>
            <a:off x="1384300" y="2012950"/>
            <a:ext cx="508000" cy="1682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6" idx="3"/>
          </p:cNvCxnSpPr>
          <p:nvPr/>
        </p:nvCxnSpPr>
        <p:spPr>
          <a:xfrm flipV="1">
            <a:off x="1389063" y="2451100"/>
            <a:ext cx="487362" cy="952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0664" name="Rectangle 10"/>
          <p:cNvSpPr>
            <a:spLocks noChangeArrowheads="1"/>
          </p:cNvSpPr>
          <p:nvPr/>
        </p:nvSpPr>
        <p:spPr bwMode="auto">
          <a:xfrm>
            <a:off x="820738" y="3475887"/>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5382A1"/>
                </a:solidFill>
                <a:latin typeface="Courier" charset="0"/>
                <a:cs typeface="Courier" charset="0"/>
              </a:rPr>
              <a:t>@Future</a:t>
            </a:r>
            <a:r>
              <a:rPr lang="en-US" dirty="0">
                <a:latin typeface="Courier" charset="0"/>
                <a:cs typeface="Courier" charset="0"/>
              </a:rPr>
              <a:t/>
            </a:r>
            <a:br>
              <a:rPr lang="en-US" dirty="0">
                <a:latin typeface="Courier" charset="0"/>
                <a:cs typeface="Courier" charset="0"/>
              </a:rPr>
            </a:br>
            <a:r>
              <a:rPr lang="en-US" dirty="0">
                <a:latin typeface="Courier" charset="0"/>
                <a:cs typeface="Courier" charset="0"/>
              </a:rPr>
              <a:t>public Date </a:t>
            </a:r>
            <a:r>
              <a:rPr lang="en-US" dirty="0" err="1">
                <a:latin typeface="Courier" charset="0"/>
                <a:cs typeface="Courier" charset="0"/>
              </a:rPr>
              <a:t>getAppointment</a:t>
            </a:r>
            <a:r>
              <a:rPr lang="en-US" dirty="0">
                <a:latin typeface="Courier" charset="0"/>
                <a:cs typeface="Courier" charset="0"/>
              </a:rPr>
              <a:t>() {</a:t>
            </a:r>
            <a:br>
              <a:rPr lang="en-US" dirty="0">
                <a:latin typeface="Courier" charset="0"/>
                <a:cs typeface="Courier" charset="0"/>
              </a:rPr>
            </a:br>
            <a:r>
              <a:rPr lang="en-US" dirty="0">
                <a:latin typeface="Courier" charset="0"/>
                <a:cs typeface="Courier" charset="0"/>
              </a:rPr>
              <a:t>    </a:t>
            </a:r>
            <a:r>
              <a:rPr lang="en-US" dirty="0">
                <a:solidFill>
                  <a:srgbClr val="C9C9C9"/>
                </a:solidFill>
                <a:latin typeface="Courier" charset="0"/>
                <a:cs typeface="Courier" charset="0"/>
              </a:rPr>
              <a:t>//. . .</a:t>
            </a:r>
            <a:br>
              <a:rPr lang="en-US" dirty="0">
                <a:solidFill>
                  <a:srgbClr val="C9C9C9"/>
                </a:solidFill>
                <a:latin typeface="Courier" charset="0"/>
                <a:cs typeface="Courier" charset="0"/>
              </a:rPr>
            </a:br>
            <a:r>
              <a:rPr lang="en-US" dirty="0">
                <a:latin typeface="Courier" charset="0"/>
                <a:cs typeface="Courier" charset="0"/>
              </a:rPr>
              <a:t>}</a:t>
            </a:r>
          </a:p>
        </p:txBody>
      </p:sp>
      <p:sp>
        <p:nvSpPr>
          <p:cNvPr id="70665" name="Rectangle 11"/>
          <p:cNvSpPr>
            <a:spLocks noChangeArrowheads="1"/>
          </p:cNvSpPr>
          <p:nvPr/>
        </p:nvSpPr>
        <p:spPr bwMode="auto">
          <a:xfrm>
            <a:off x="747713" y="1431925"/>
            <a:ext cx="66119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Courier" charset="0"/>
                <a:cs typeface="Courier" charset="0"/>
              </a:rPr>
              <a:t>public void </a:t>
            </a:r>
            <a:r>
              <a:rPr lang="en-US" dirty="0" err="1">
                <a:latin typeface="Courier" charset="0"/>
                <a:cs typeface="Courier" charset="0"/>
              </a:rPr>
              <a:t>placeOrder</a:t>
            </a:r>
            <a:r>
              <a:rPr lang="en-US" dirty="0">
                <a:latin typeface="Courier" charset="0"/>
                <a:cs typeface="Courier" charset="0"/>
              </a:rPr>
              <a:t>( </a:t>
            </a:r>
            <a:br>
              <a:rPr lang="en-US" dirty="0">
                <a:latin typeface="Courier" charset="0"/>
                <a:cs typeface="Courier" charset="0"/>
              </a:rPr>
            </a:br>
            <a:r>
              <a:rPr lang="en-US" dirty="0">
                <a:latin typeface="Courier" charset="0"/>
                <a:cs typeface="Courier" charset="0"/>
              </a:rPr>
              <a:t>        </a:t>
            </a:r>
            <a:r>
              <a:rPr lang="en-US" b="1" dirty="0">
                <a:solidFill>
                  <a:srgbClr val="5382A1"/>
                </a:solidFill>
                <a:latin typeface="Courier" charset="0"/>
                <a:cs typeface="Courier" charset="0"/>
              </a:rPr>
              <a:t>@</a:t>
            </a:r>
            <a:r>
              <a:rPr lang="en-US" b="1" dirty="0" err="1">
                <a:solidFill>
                  <a:srgbClr val="5382A1"/>
                </a:solidFill>
                <a:latin typeface="Courier" charset="0"/>
                <a:cs typeface="Courier" charset="0"/>
              </a:rPr>
              <a:t>NotNull</a:t>
            </a:r>
            <a:r>
              <a:rPr lang="en-US" dirty="0">
                <a:solidFill>
                  <a:srgbClr val="5382A1"/>
                </a:solidFill>
                <a:latin typeface="Courier" charset="0"/>
                <a:cs typeface="Courier" charset="0"/>
              </a:rPr>
              <a:t> </a:t>
            </a:r>
            <a:r>
              <a:rPr lang="en-US" dirty="0">
                <a:latin typeface="Courier" charset="0"/>
                <a:cs typeface="Courier" charset="0"/>
              </a:rPr>
              <a:t>String </a:t>
            </a:r>
            <a:r>
              <a:rPr lang="en-US" dirty="0" err="1">
                <a:latin typeface="Courier" charset="0"/>
                <a:cs typeface="Courier" charset="0"/>
              </a:rPr>
              <a:t>productName</a:t>
            </a:r>
            <a:r>
              <a:rPr lang="en-US" dirty="0">
                <a:latin typeface="Courier" charset="0"/>
                <a:cs typeface="Courier" charset="0"/>
              </a:rPr>
              <a:t>,</a:t>
            </a:r>
            <a:br>
              <a:rPr lang="en-US" dirty="0">
                <a:latin typeface="Courier" charset="0"/>
                <a:cs typeface="Courier" charset="0"/>
              </a:rPr>
            </a:br>
            <a:r>
              <a:rPr lang="en-US" dirty="0">
                <a:latin typeface="Courier" charset="0"/>
                <a:cs typeface="Courier" charset="0"/>
              </a:rPr>
              <a:t>        </a:t>
            </a:r>
            <a:r>
              <a:rPr lang="en-US" b="1" dirty="0">
                <a:solidFill>
                  <a:srgbClr val="5382A1"/>
                </a:solidFill>
                <a:latin typeface="Courier" charset="0"/>
                <a:cs typeface="Courier" charset="0"/>
              </a:rPr>
              <a:t>@</a:t>
            </a:r>
            <a:r>
              <a:rPr lang="en-US" b="1" dirty="0" err="1">
                <a:solidFill>
                  <a:srgbClr val="5382A1"/>
                </a:solidFill>
                <a:latin typeface="Courier" charset="0"/>
                <a:cs typeface="Courier" charset="0"/>
              </a:rPr>
              <a:t>NotNull</a:t>
            </a:r>
            <a:r>
              <a:rPr lang="en-US" dirty="0">
                <a:solidFill>
                  <a:srgbClr val="5382A1"/>
                </a:solidFill>
                <a:latin typeface="Courier" charset="0"/>
                <a:cs typeface="Courier" charset="0"/>
              </a:rPr>
              <a:t> </a:t>
            </a:r>
            <a:r>
              <a:rPr lang="en-US" b="1" dirty="0">
                <a:solidFill>
                  <a:srgbClr val="5382A1"/>
                </a:solidFill>
                <a:latin typeface="Courier" charset="0"/>
                <a:cs typeface="Courier" charset="0"/>
              </a:rPr>
              <a:t>@Max(“10”) </a:t>
            </a:r>
            <a:r>
              <a:rPr lang="en-US" dirty="0">
                <a:latin typeface="Courier" charset="0"/>
                <a:cs typeface="Courier" charset="0"/>
              </a:rPr>
              <a:t>Integer quantity,</a:t>
            </a:r>
            <a:br>
              <a:rPr lang="en-US" dirty="0">
                <a:latin typeface="Courier" charset="0"/>
                <a:cs typeface="Courier" charset="0"/>
              </a:rPr>
            </a:br>
            <a:r>
              <a:rPr lang="en-US" dirty="0">
                <a:latin typeface="Courier" charset="0"/>
                <a:cs typeface="Courier" charset="0"/>
              </a:rPr>
              <a:t>        </a:t>
            </a:r>
            <a:r>
              <a:rPr lang="en-US" b="1" dirty="0">
                <a:solidFill>
                  <a:srgbClr val="5382A1"/>
                </a:solidFill>
                <a:latin typeface="Courier" charset="0"/>
                <a:cs typeface="Courier" charset="0"/>
              </a:rPr>
              <a:t>@Customer </a:t>
            </a:r>
            <a:r>
              <a:rPr lang="en-US" dirty="0">
                <a:latin typeface="Courier" charset="0"/>
                <a:cs typeface="Courier" charset="0"/>
              </a:rPr>
              <a:t>String customer) { </a:t>
            </a:r>
            <a:br>
              <a:rPr lang="en-US" dirty="0">
                <a:latin typeface="Courier" charset="0"/>
                <a:cs typeface="Courier" charset="0"/>
              </a:rPr>
            </a:br>
            <a:r>
              <a:rPr lang="en-US" dirty="0">
                <a:latin typeface="Courier" charset="0"/>
                <a:cs typeface="Courier" charset="0"/>
              </a:rPr>
              <a:t>           </a:t>
            </a:r>
            <a:r>
              <a:rPr lang="en-US" dirty="0">
                <a:solidFill>
                  <a:schemeClr val="bg2"/>
                </a:solidFill>
                <a:latin typeface="Courier" charset="0"/>
                <a:cs typeface="Courier" charset="0"/>
              </a:rPr>
              <a:t>//. . .</a:t>
            </a:r>
            <a:br>
              <a:rPr lang="en-US" dirty="0">
                <a:solidFill>
                  <a:schemeClr val="bg2"/>
                </a:solidFill>
                <a:latin typeface="Courier" charset="0"/>
                <a:cs typeface="Courier" charset="0"/>
              </a:rPr>
            </a:br>
            <a:r>
              <a:rPr lang="en-US" dirty="0">
                <a:latin typeface="Courier" charset="0"/>
                <a:cs typeface="Courier" charset="0"/>
              </a:rPr>
              <a:t>}</a:t>
            </a:r>
          </a:p>
        </p:txBody>
      </p:sp>
      <p:sp>
        <p:nvSpPr>
          <p:cNvPr id="2" name="Title 1"/>
          <p:cNvSpPr>
            <a:spLocks noGrp="1"/>
          </p:cNvSpPr>
          <p:nvPr>
            <p:ph type="title"/>
          </p:nvPr>
        </p:nvSpPr>
        <p:spPr/>
        <p:txBody>
          <a:bodyPr/>
          <a:lstStyle/>
          <a:p>
            <a:r>
              <a:rPr lang="en-US" dirty="0" smtClean="0"/>
              <a:t>Bean Validation 1.1</a:t>
            </a:r>
            <a:endParaRPr lang="en-US" dirty="0"/>
          </a:p>
        </p:txBody>
      </p:sp>
      <p:sp>
        <p:nvSpPr>
          <p:cNvPr id="4" name="Text Placeholder 3"/>
          <p:cNvSpPr>
            <a:spLocks noGrp="1"/>
          </p:cNvSpPr>
          <p:nvPr>
            <p:ph type="body" sz="quarter" idx="13"/>
          </p:nvPr>
        </p:nvSpPr>
        <p:spPr/>
        <p:txBody>
          <a:bodyPr/>
          <a:lstStyle/>
          <a:p>
            <a:r>
              <a:rPr lang="en-US" dirty="0" smtClean="0"/>
              <a:t>Method Parameter and Result Validation</a:t>
            </a:r>
            <a:endParaRPr lang="en-US" dirty="0"/>
          </a:p>
        </p:txBody>
      </p:sp>
      <p:cxnSp>
        <p:nvCxnSpPr>
          <p:cNvPr id="11" name="Curved Connector 10"/>
          <p:cNvCxnSpPr/>
          <p:nvPr/>
        </p:nvCxnSpPr>
        <p:spPr>
          <a:xfrm rot="10800000" flipH="1" flipV="1">
            <a:off x="482599" y="2000619"/>
            <a:ext cx="417467" cy="1710962"/>
          </a:xfrm>
          <a:prstGeom prst="curvedConnector4">
            <a:avLst>
              <a:gd name="adj1" fmla="val -54759"/>
              <a:gd name="adj2" fmla="val 99579"/>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76058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a:latin typeface="Arial" charset="0"/>
                <a:cs typeface="Arial" charset="0"/>
              </a:rPr>
              <a:t>Java Persistence API 2.1</a:t>
            </a:r>
          </a:p>
        </p:txBody>
      </p:sp>
      <p:sp>
        <p:nvSpPr>
          <p:cNvPr id="71682" name="Content Placeholder 2"/>
          <p:cNvSpPr>
            <a:spLocks noGrp="1"/>
          </p:cNvSpPr>
          <p:nvPr>
            <p:ph sz="quarter" idx="12"/>
          </p:nvPr>
        </p:nvSpPr>
        <p:spPr/>
        <p:txBody>
          <a:bodyPr/>
          <a:lstStyle/>
          <a:p>
            <a:r>
              <a:rPr lang="en-US">
                <a:latin typeface="Arial" charset="0"/>
                <a:cs typeface="Arial" charset="0"/>
              </a:rPr>
              <a:t>Schema Generation</a:t>
            </a:r>
          </a:p>
          <a:p>
            <a:pPr lvl="1"/>
            <a:r>
              <a:rPr lang="en-US">
                <a:latin typeface="Courier" charset="0"/>
                <a:cs typeface="Courier" charset="0"/>
              </a:rPr>
              <a:t>javax.persistence.schema-generation.*</a:t>
            </a:r>
            <a:r>
              <a:rPr lang="en-US">
                <a:latin typeface="Arial" charset="0"/>
                <a:cs typeface="Arial" charset="0"/>
              </a:rPr>
              <a:t> properties</a:t>
            </a:r>
          </a:p>
          <a:p>
            <a:r>
              <a:rPr lang="en-US">
                <a:latin typeface="Arial" charset="0"/>
                <a:cs typeface="Arial" charset="0"/>
              </a:rPr>
              <a:t>Unsynchronized Persistence Contexts</a:t>
            </a:r>
          </a:p>
          <a:p>
            <a:r>
              <a:rPr lang="en-US">
                <a:latin typeface="Arial" charset="0"/>
                <a:cs typeface="Arial" charset="0"/>
              </a:rPr>
              <a:t>Bulk update/delete using </a:t>
            </a:r>
            <a:r>
              <a:rPr lang="en-US">
                <a:latin typeface="Courier" charset="0"/>
                <a:cs typeface="Courier" charset="0"/>
              </a:rPr>
              <a:t>Criteria</a:t>
            </a:r>
          </a:p>
          <a:p>
            <a:r>
              <a:rPr lang="en-US">
                <a:latin typeface="Arial" charset="0"/>
                <a:cs typeface="Arial" charset="0"/>
              </a:rPr>
              <a:t>User-defined functions using </a:t>
            </a:r>
            <a:r>
              <a:rPr lang="en-US">
                <a:latin typeface="Courier" charset="0"/>
                <a:cs typeface="Courier" charset="0"/>
              </a:rPr>
              <a:t>FUNCTION</a:t>
            </a:r>
            <a:endParaRPr lang="en-US">
              <a:latin typeface="Arial" charset="0"/>
              <a:cs typeface="Arial" charset="0"/>
            </a:endParaRPr>
          </a:p>
          <a:p>
            <a:r>
              <a:rPr lang="en-US">
                <a:latin typeface="Arial" charset="0"/>
                <a:cs typeface="Arial" charset="0"/>
              </a:rPr>
              <a:t>Stored Procedure Query</a:t>
            </a:r>
          </a:p>
        </p:txBody>
      </p:sp>
      <p:sp>
        <p:nvSpPr>
          <p:cNvPr id="2" name="Text Placeholder 1"/>
          <p:cNvSpPr>
            <a:spLocks noGrp="1"/>
          </p:cNvSpPr>
          <p:nvPr>
            <p:ph type="body" sz="quarter" idx="13"/>
          </p:nvPr>
        </p:nvSpPr>
        <p:spPr/>
        <p:txBody>
          <a:bodyPr/>
          <a:lstStyle/>
          <a:p>
            <a:endParaRPr lang="en-US"/>
          </a:p>
        </p:txBody>
      </p:sp>
      <p:grpSp>
        <p:nvGrpSpPr>
          <p:cNvPr id="6" name="Group 5"/>
          <p:cNvGrpSpPr/>
          <p:nvPr/>
        </p:nvGrpSpPr>
        <p:grpSpPr>
          <a:xfrm>
            <a:off x="7143750" y="2616474"/>
            <a:ext cx="1501401" cy="1854909"/>
            <a:chOff x="7143750" y="2616474"/>
            <a:chExt cx="1501401" cy="1854909"/>
          </a:xfrm>
        </p:grpSpPr>
        <p:pic>
          <p:nvPicPr>
            <p:cNvPr id="7" name="Picture 6" descr="Build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1" y="2616474"/>
              <a:ext cx="1482350" cy="1854909"/>
            </a:xfrm>
            <a:prstGeom prst="rect">
              <a:avLst/>
            </a:prstGeom>
          </p:spPr>
        </p:pic>
        <p:pic>
          <p:nvPicPr>
            <p:cNvPr id="8" name="Picture 7" descr="DukeWithHelm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750" y="3571860"/>
              <a:ext cx="574381" cy="574381"/>
            </a:xfrm>
            <a:prstGeom prst="rect">
              <a:avLst/>
            </a:prstGeom>
          </p:spPr>
        </p:pic>
      </p:grpSp>
    </p:spTree>
    <p:extLst>
      <p:ext uri="{BB962C8B-B14F-4D97-AF65-F5344CB8AC3E}">
        <p14:creationId xmlns:p14="http://schemas.microsoft.com/office/powerpoint/2010/main" val="236265734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a:latin typeface="Arial" charset="0"/>
                <a:cs typeface="Arial" charset="0"/>
              </a:rPr>
              <a:t>Servlet 3.1</a:t>
            </a:r>
          </a:p>
        </p:txBody>
      </p:sp>
      <p:sp>
        <p:nvSpPr>
          <p:cNvPr id="72706" name="Content Placeholder 2"/>
          <p:cNvSpPr>
            <a:spLocks noGrp="1"/>
          </p:cNvSpPr>
          <p:nvPr>
            <p:ph sz="quarter" idx="12"/>
          </p:nvPr>
        </p:nvSpPr>
        <p:spPr/>
        <p:txBody>
          <a:bodyPr/>
          <a:lstStyle/>
          <a:p>
            <a:r>
              <a:rPr lang="en-US">
                <a:latin typeface="Arial" charset="0"/>
                <a:cs typeface="Arial" charset="0"/>
              </a:rPr>
              <a:t>Non-blocking I/O</a:t>
            </a:r>
          </a:p>
          <a:p>
            <a:r>
              <a:rPr lang="en-US">
                <a:latin typeface="Arial" charset="0"/>
                <a:cs typeface="Arial" charset="0"/>
              </a:rPr>
              <a:t>Protocol Upgrade</a:t>
            </a:r>
          </a:p>
          <a:p>
            <a:r>
              <a:rPr lang="en-US">
                <a:latin typeface="Arial" charset="0"/>
                <a:cs typeface="Arial" charset="0"/>
              </a:rPr>
              <a:t>Security Enhancements</a:t>
            </a:r>
          </a:p>
          <a:p>
            <a:pPr lvl="1"/>
            <a:r>
              <a:rPr lang="en-US">
                <a:latin typeface="Courier" charset="0"/>
                <a:cs typeface="Courier" charset="0"/>
              </a:rPr>
              <a:t>&lt;deny-uncovered-http-methods&gt;</a:t>
            </a:r>
            <a:r>
              <a:rPr lang="en-US">
                <a:latin typeface="Arial" charset="0"/>
                <a:cs typeface="Arial" charset="0"/>
              </a:rPr>
              <a:t>: Deny request to HTTP methods not explicitly covered</a:t>
            </a:r>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5875520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atin typeface="Arial" charset="0"/>
                <a:cs typeface="Arial" charset="0"/>
              </a:rPr>
              <a:t>Servlet 3.1</a:t>
            </a:r>
          </a:p>
        </p:txBody>
      </p:sp>
      <p:sp>
        <p:nvSpPr>
          <p:cNvPr id="73730" name="Content Placeholder 2"/>
          <p:cNvSpPr>
            <a:spLocks noGrp="1"/>
          </p:cNvSpPr>
          <p:nvPr>
            <p:ph sz="quarter" idx="12"/>
          </p:nvPr>
        </p:nvSpPr>
        <p:spPr/>
        <p:txBody>
          <a:bodyPr/>
          <a:lstStyle/>
          <a:p>
            <a:pPr marL="0" indent="0">
              <a:buFont typeface="Wingdings" charset="0"/>
              <a:buNone/>
            </a:pPr>
            <a:r>
              <a:rPr lang="en-US" sz="1800" dirty="0">
                <a:latin typeface="Courier" charset="0"/>
                <a:cs typeface="Courier" charset="0"/>
              </a:rPr>
              <a:t>public class </a:t>
            </a:r>
            <a:r>
              <a:rPr lang="en-US" sz="1800" dirty="0" err="1">
                <a:latin typeface="Courier" charset="0"/>
                <a:cs typeface="Courier" charset="0"/>
              </a:rPr>
              <a:t>TestServlet</a:t>
            </a:r>
            <a:r>
              <a:rPr lang="en-US" sz="1800" dirty="0">
                <a:latin typeface="Courier" charset="0"/>
                <a:cs typeface="Courier" charset="0"/>
              </a:rPr>
              <a:t> extends </a:t>
            </a:r>
            <a:r>
              <a:rPr lang="en-US" sz="1800" dirty="0" err="1">
                <a:latin typeface="Courier" charset="0"/>
                <a:cs typeface="Courier" charset="0"/>
              </a:rPr>
              <a:t>HttpServlet</a:t>
            </a:r>
            <a:r>
              <a:rPr lang="en-US" sz="1800" dirty="0">
                <a:latin typeface="Courier" charset="0"/>
                <a:cs typeface="Courier" charset="0"/>
              </a:rPr>
              <a:t/>
            </a:r>
            <a:br>
              <a:rPr lang="en-US" sz="1800" dirty="0">
                <a:latin typeface="Courier" charset="0"/>
                <a:cs typeface="Courier" charset="0"/>
              </a:rPr>
            </a:br>
            <a:r>
              <a:rPr lang="en-US" sz="1800" dirty="0">
                <a:latin typeface="Courier" charset="0"/>
                <a:cs typeface="Courier" charset="0"/>
              </a:rPr>
              <a:t>  protected void </a:t>
            </a:r>
            <a:r>
              <a:rPr lang="en-US" sz="1800" dirty="0" err="1">
                <a:latin typeface="Courier" charset="0"/>
                <a:cs typeface="Courier" charset="0"/>
              </a:rPr>
              <a:t>doGet</a:t>
            </a:r>
            <a:r>
              <a:rPr lang="en-US" sz="1800" dirty="0">
                <a:latin typeface="Courier" charset="0"/>
                <a:cs typeface="Courier" charset="0"/>
              </a:rPr>
              <a:t>(</a:t>
            </a:r>
            <a:r>
              <a:rPr lang="en-US" sz="1800" dirty="0" err="1">
                <a:latin typeface="Courier" charset="0"/>
                <a:cs typeface="Courier" charset="0"/>
              </a:rPr>
              <a:t>HttpServletRequest</a:t>
            </a:r>
            <a:r>
              <a:rPr lang="en-US" sz="1800" dirty="0">
                <a:latin typeface="Courier" charset="0"/>
                <a:cs typeface="Courier" charset="0"/>
              </a:rPr>
              <a:t> request,</a:t>
            </a:r>
            <a:br>
              <a:rPr lang="en-US" sz="1800" dirty="0">
                <a:latin typeface="Courier" charset="0"/>
                <a:cs typeface="Courier" charset="0"/>
              </a:rPr>
            </a:br>
            <a:r>
              <a:rPr lang="en-US" sz="1800" dirty="0">
                <a:latin typeface="Courier" charset="0"/>
                <a:cs typeface="Courier" charset="0"/>
              </a:rPr>
              <a:t>                        </a:t>
            </a:r>
            <a:r>
              <a:rPr lang="en-US" sz="1800" dirty="0" err="1">
                <a:latin typeface="Courier" charset="0"/>
                <a:cs typeface="Courier" charset="0"/>
              </a:rPr>
              <a:t>HttpServletResponse</a:t>
            </a:r>
            <a:r>
              <a:rPr lang="en-US" sz="1800" dirty="0">
                <a:latin typeface="Courier" charset="0"/>
                <a:cs typeface="Courier" charset="0"/>
              </a:rPr>
              <a:t> response) </a:t>
            </a:r>
            <a:br>
              <a:rPr lang="en-US" sz="1800" dirty="0">
                <a:latin typeface="Courier" charset="0"/>
                <a:cs typeface="Courier" charset="0"/>
              </a:rPr>
            </a:br>
            <a:r>
              <a:rPr lang="en-US" sz="1800" dirty="0">
                <a:latin typeface="Courier" charset="0"/>
                <a:cs typeface="Courier" charset="0"/>
              </a:rPr>
              <a:t>                 throws </a:t>
            </a:r>
            <a:r>
              <a:rPr lang="en-US" sz="1800" dirty="0" err="1">
                <a:latin typeface="Courier" charset="0"/>
                <a:cs typeface="Courier" charset="0"/>
              </a:rPr>
              <a:t>IOException</a:t>
            </a:r>
            <a:r>
              <a:rPr lang="en-US" sz="1800" dirty="0">
                <a:latin typeface="Courier" charset="0"/>
                <a:cs typeface="Courier" charset="0"/>
              </a:rPr>
              <a:t>, </a:t>
            </a:r>
            <a:r>
              <a:rPr lang="en-US" sz="1800" dirty="0" err="1">
                <a:latin typeface="Courier" charset="0"/>
                <a:cs typeface="Courier" charset="0"/>
              </a:rPr>
              <a:t>ServletException</a:t>
            </a:r>
            <a:r>
              <a:rPr lang="en-US" sz="1800" dirty="0">
                <a:latin typeface="Courier" charset="0"/>
                <a:cs typeface="Courier" charset="0"/>
              </a:rPr>
              <a:t> {</a:t>
            </a:r>
            <a:br>
              <a:rPr lang="en-US" sz="1800" dirty="0">
                <a:latin typeface="Courier" charset="0"/>
                <a:cs typeface="Courier" charset="0"/>
              </a:rPr>
            </a:br>
            <a:r>
              <a:rPr lang="en-US" sz="1800" dirty="0">
                <a:latin typeface="Courier" charset="0"/>
                <a:cs typeface="Courier" charset="0"/>
              </a:rPr>
              <a:t>    </a:t>
            </a:r>
            <a:r>
              <a:rPr lang="en-US" sz="1800" dirty="0" err="1">
                <a:latin typeface="Courier" charset="0"/>
                <a:cs typeface="Courier" charset="0"/>
              </a:rPr>
              <a:t>ServletInputStream</a:t>
            </a:r>
            <a:r>
              <a:rPr lang="en-US" sz="1800" dirty="0">
                <a:latin typeface="Courier" charset="0"/>
                <a:cs typeface="Courier" charset="0"/>
              </a:rPr>
              <a:t> input = </a:t>
            </a:r>
            <a:r>
              <a:rPr lang="en-US" sz="1800" dirty="0" err="1">
                <a:latin typeface="Courier" charset="0"/>
                <a:cs typeface="Courier" charset="0"/>
              </a:rPr>
              <a:t>request.getInputStream</a:t>
            </a:r>
            <a:r>
              <a:rPr lang="en-US" sz="1800" dirty="0">
                <a:latin typeface="Courier" charset="0"/>
                <a:cs typeface="Courier" charset="0"/>
              </a:rPr>
              <a:t>();</a:t>
            </a:r>
            <a:br>
              <a:rPr lang="en-US" sz="1800" dirty="0">
                <a:latin typeface="Courier" charset="0"/>
                <a:cs typeface="Courier" charset="0"/>
              </a:rPr>
            </a:br>
            <a:r>
              <a:rPr lang="en-US" sz="1800" dirty="0">
                <a:latin typeface="Courier" charset="0"/>
                <a:cs typeface="Courier" charset="0"/>
              </a:rPr>
              <a:t>    byte[] b = new byte[1024];</a:t>
            </a:r>
            <a:br>
              <a:rPr lang="en-US" sz="1800" dirty="0">
                <a:latin typeface="Courier" charset="0"/>
                <a:cs typeface="Courier" charset="0"/>
              </a:rPr>
            </a:br>
            <a:r>
              <a:rPr lang="en-US" sz="1800" dirty="0">
                <a:latin typeface="Courier" charset="0"/>
                <a:cs typeface="Courier" charset="0"/>
              </a:rPr>
              <a:t>    </a:t>
            </a:r>
            <a:r>
              <a:rPr lang="en-US" sz="1800" dirty="0" err="1">
                <a:latin typeface="Courier" charset="0"/>
                <a:cs typeface="Courier" charset="0"/>
              </a:rPr>
              <a:t>int</a:t>
            </a:r>
            <a:r>
              <a:rPr lang="en-US" sz="1800" dirty="0">
                <a:latin typeface="Courier" charset="0"/>
                <a:cs typeface="Courier" charset="0"/>
              </a:rPr>
              <a:t> </a:t>
            </a:r>
            <a:r>
              <a:rPr lang="en-US" sz="1800" dirty="0" err="1">
                <a:latin typeface="Courier" charset="0"/>
                <a:cs typeface="Courier" charset="0"/>
              </a:rPr>
              <a:t>len</a:t>
            </a:r>
            <a:r>
              <a:rPr lang="en-US" sz="1800" dirty="0">
                <a:latin typeface="Courier" charset="0"/>
                <a:cs typeface="Courier" charset="0"/>
              </a:rPr>
              <a:t> = -1;</a:t>
            </a:r>
            <a:br>
              <a:rPr lang="en-US" sz="1800" dirty="0">
                <a:latin typeface="Courier" charset="0"/>
                <a:cs typeface="Courier" charset="0"/>
              </a:rPr>
            </a:br>
            <a:r>
              <a:rPr lang="en-US" sz="1800" dirty="0">
                <a:latin typeface="Courier" charset="0"/>
                <a:cs typeface="Courier" charset="0"/>
              </a:rPr>
              <a:t>    </a:t>
            </a:r>
            <a:r>
              <a:rPr lang="en-US" sz="1800" b="1" dirty="0">
                <a:solidFill>
                  <a:srgbClr val="5382A1"/>
                </a:solidFill>
                <a:latin typeface="Courier" charset="0"/>
                <a:cs typeface="Courier" charset="0"/>
              </a:rPr>
              <a:t>while ((</a:t>
            </a:r>
            <a:r>
              <a:rPr lang="en-US" sz="1800" b="1" dirty="0" err="1">
                <a:solidFill>
                  <a:srgbClr val="5382A1"/>
                </a:solidFill>
                <a:latin typeface="Courier" charset="0"/>
                <a:cs typeface="Courier" charset="0"/>
              </a:rPr>
              <a:t>len</a:t>
            </a:r>
            <a:r>
              <a:rPr lang="en-US" sz="1800" b="1" dirty="0">
                <a:solidFill>
                  <a:srgbClr val="5382A1"/>
                </a:solidFill>
                <a:latin typeface="Courier" charset="0"/>
                <a:cs typeface="Courier" charset="0"/>
              </a:rPr>
              <a:t> = </a:t>
            </a:r>
            <a:r>
              <a:rPr lang="en-US" sz="1800" b="1" dirty="0" err="1">
                <a:solidFill>
                  <a:srgbClr val="5382A1"/>
                </a:solidFill>
                <a:latin typeface="Courier" charset="0"/>
                <a:cs typeface="Courier" charset="0"/>
              </a:rPr>
              <a:t>input.read</a:t>
            </a:r>
            <a:r>
              <a:rPr lang="en-US" sz="1800" b="1" dirty="0">
                <a:solidFill>
                  <a:srgbClr val="5382A1"/>
                </a:solidFill>
                <a:latin typeface="Courier" charset="0"/>
                <a:cs typeface="Courier" charset="0"/>
              </a:rPr>
              <a:t>(b)) != -1) {</a:t>
            </a:r>
            <a:br>
              <a:rPr lang="en-US" sz="1800" b="1" dirty="0">
                <a:solidFill>
                  <a:srgbClr val="5382A1"/>
                </a:solidFill>
                <a:latin typeface="Courier" charset="0"/>
                <a:cs typeface="Courier" charset="0"/>
              </a:rPr>
            </a:br>
            <a:r>
              <a:rPr lang="en-US" sz="1800" b="1" dirty="0">
                <a:solidFill>
                  <a:srgbClr val="5382A1"/>
                </a:solidFill>
                <a:latin typeface="Courier" charset="0"/>
                <a:cs typeface="Courier" charset="0"/>
              </a:rPr>
              <a:t>      . . .</a:t>
            </a:r>
            <a:br>
              <a:rPr lang="en-US" sz="1800" b="1" dirty="0">
                <a:solidFill>
                  <a:srgbClr val="5382A1"/>
                </a:solidFill>
                <a:latin typeface="Courier" charset="0"/>
                <a:cs typeface="Courier" charset="0"/>
              </a:rPr>
            </a:br>
            <a:r>
              <a:rPr lang="en-US" sz="1800" b="1" dirty="0">
                <a:solidFill>
                  <a:srgbClr val="5382A1"/>
                </a:solidFill>
                <a:latin typeface="Courier" charset="0"/>
                <a:cs typeface="Courier" charset="0"/>
              </a:rPr>
              <a:t>    }</a:t>
            </a:r>
            <a:br>
              <a:rPr lang="en-US" sz="1800" b="1" dirty="0">
                <a:solidFill>
                  <a:srgbClr val="5382A1"/>
                </a:solidFill>
                <a:latin typeface="Courier" charset="0"/>
                <a:cs typeface="Courier" charset="0"/>
              </a:rPr>
            </a:br>
            <a:r>
              <a:rPr lang="en-US" sz="1800" dirty="0">
                <a:latin typeface="Courier" charset="0"/>
                <a:cs typeface="Courier" charset="0"/>
              </a:rPr>
              <a:t>  }</a:t>
            </a:r>
            <a:br>
              <a:rPr lang="en-US" sz="1800" dirty="0">
                <a:latin typeface="Courier" charset="0"/>
                <a:cs typeface="Courier" charset="0"/>
              </a:rPr>
            </a:br>
            <a:r>
              <a:rPr lang="en-US" sz="1800" dirty="0">
                <a:latin typeface="Courier" charset="0"/>
                <a:cs typeface="Courier" charset="0"/>
              </a:rPr>
              <a:t>}</a:t>
            </a:r>
          </a:p>
        </p:txBody>
      </p:sp>
      <p:sp>
        <p:nvSpPr>
          <p:cNvPr id="2" name="Text Placeholder 1"/>
          <p:cNvSpPr>
            <a:spLocks noGrp="1"/>
          </p:cNvSpPr>
          <p:nvPr>
            <p:ph type="body" sz="quarter" idx="13"/>
          </p:nvPr>
        </p:nvSpPr>
        <p:spPr/>
        <p:txBody>
          <a:bodyPr/>
          <a:lstStyle/>
          <a:p>
            <a:r>
              <a:rPr lang="en-US" dirty="0" smtClean="0"/>
              <a:t>Non-blocking I/O Traditional</a:t>
            </a:r>
            <a:endParaRPr lang="en-US" dirty="0"/>
          </a:p>
        </p:txBody>
      </p:sp>
    </p:spTree>
    <p:extLst>
      <p:ext uri="{BB962C8B-B14F-4D97-AF65-F5344CB8AC3E}">
        <p14:creationId xmlns:p14="http://schemas.microsoft.com/office/powerpoint/2010/main" val="24142868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atin typeface="Arial" charset="0"/>
                <a:cs typeface="Arial" charset="0"/>
              </a:rPr>
              <a:t>Servlet 3.1</a:t>
            </a:r>
          </a:p>
        </p:txBody>
      </p:sp>
      <p:sp>
        <p:nvSpPr>
          <p:cNvPr id="74754" name="Content Placeholder 2"/>
          <p:cNvSpPr>
            <a:spLocks noGrp="1"/>
          </p:cNvSpPr>
          <p:nvPr>
            <p:ph sz="quarter" idx="12"/>
          </p:nvPr>
        </p:nvSpPr>
        <p:spPr/>
        <p:txBody>
          <a:bodyPr/>
          <a:lstStyle/>
          <a:p>
            <a:pPr marL="0" indent="0">
              <a:buFont typeface="Wingdings" charset="0"/>
              <a:buNone/>
            </a:pPr>
            <a:r>
              <a:rPr lang="en-US" sz="1800" dirty="0" err="1">
                <a:latin typeface="Courier" charset="0"/>
                <a:cs typeface="Courier" charset="0"/>
              </a:rPr>
              <a:t>AsyncContext</a:t>
            </a:r>
            <a:r>
              <a:rPr lang="en-US" sz="1800" dirty="0">
                <a:latin typeface="Courier" charset="0"/>
                <a:cs typeface="Courier" charset="0"/>
              </a:rPr>
              <a:t> context = </a:t>
            </a:r>
            <a:r>
              <a:rPr lang="en-US" sz="1800" dirty="0" err="1">
                <a:latin typeface="Courier" charset="0"/>
                <a:cs typeface="Courier" charset="0"/>
              </a:rPr>
              <a:t>request.startAsync</a:t>
            </a:r>
            <a:r>
              <a:rPr lang="en-US" sz="1800" dirty="0">
                <a:latin typeface="Courier" charset="0"/>
                <a:cs typeface="Courier" charset="0"/>
              </a:rPr>
              <a:t>();</a:t>
            </a:r>
            <a:br>
              <a:rPr lang="en-US" sz="1800" dirty="0">
                <a:latin typeface="Courier" charset="0"/>
                <a:cs typeface="Courier" charset="0"/>
              </a:rPr>
            </a:br>
            <a:r>
              <a:rPr lang="en-US" sz="1800" dirty="0" err="1">
                <a:latin typeface="Courier" charset="0"/>
                <a:cs typeface="Courier" charset="0"/>
              </a:rPr>
              <a:t>ServletInputStream</a:t>
            </a:r>
            <a:r>
              <a:rPr lang="en-US" sz="1800" dirty="0">
                <a:latin typeface="Courier" charset="0"/>
                <a:cs typeface="Courier" charset="0"/>
              </a:rPr>
              <a:t> input = </a:t>
            </a:r>
            <a:r>
              <a:rPr lang="en-US" sz="1800" dirty="0" err="1">
                <a:latin typeface="Courier" charset="0"/>
                <a:cs typeface="Courier" charset="0"/>
              </a:rPr>
              <a:t>request.getInputStream</a:t>
            </a:r>
            <a:r>
              <a:rPr lang="en-US" sz="1800" dirty="0">
                <a:latin typeface="Courier" charset="0"/>
                <a:cs typeface="Courier" charset="0"/>
              </a:rPr>
              <a:t>();</a:t>
            </a:r>
            <a:br>
              <a:rPr lang="en-US" sz="1800" dirty="0">
                <a:latin typeface="Courier" charset="0"/>
                <a:cs typeface="Courier" charset="0"/>
              </a:rPr>
            </a:br>
            <a:r>
              <a:rPr lang="en-US" sz="1800" dirty="0" err="1">
                <a:latin typeface="Courier" charset="0"/>
                <a:cs typeface="Courier" charset="0"/>
              </a:rPr>
              <a:t>input.</a:t>
            </a:r>
            <a:r>
              <a:rPr lang="en-US" sz="1800" b="1" dirty="0" err="1">
                <a:solidFill>
                  <a:srgbClr val="5382A1"/>
                </a:solidFill>
                <a:latin typeface="Courier" charset="0"/>
                <a:cs typeface="Courier" charset="0"/>
              </a:rPr>
              <a:t>setReadListener</a:t>
            </a:r>
            <a:r>
              <a:rPr lang="en-US" sz="1800" dirty="0">
                <a:latin typeface="Courier" charset="0"/>
                <a:cs typeface="Courier" charset="0"/>
              </a:rPr>
              <a:t>(</a:t>
            </a:r>
            <a:br>
              <a:rPr lang="en-US" sz="1800" dirty="0">
                <a:latin typeface="Courier" charset="0"/>
                <a:cs typeface="Courier" charset="0"/>
              </a:rPr>
            </a:br>
            <a:r>
              <a:rPr lang="en-US" sz="1800" dirty="0">
                <a:latin typeface="Courier" charset="0"/>
                <a:cs typeface="Courier" charset="0"/>
              </a:rPr>
              <a:t>    new </a:t>
            </a:r>
            <a:r>
              <a:rPr lang="en-US" sz="1800" b="1" dirty="0" err="1">
                <a:solidFill>
                  <a:srgbClr val="5382A1"/>
                </a:solidFill>
                <a:latin typeface="Courier" charset="0"/>
                <a:cs typeface="Courier" charset="0"/>
              </a:rPr>
              <a:t>MyReadListener</a:t>
            </a:r>
            <a:r>
              <a:rPr lang="en-US" sz="1800" dirty="0">
                <a:latin typeface="Courier" charset="0"/>
                <a:cs typeface="Courier" charset="0"/>
              </a:rPr>
              <a:t>(input, context)); </a:t>
            </a:r>
          </a:p>
        </p:txBody>
      </p:sp>
      <p:sp>
        <p:nvSpPr>
          <p:cNvPr id="2" name="Text Placeholder 1"/>
          <p:cNvSpPr>
            <a:spLocks noGrp="1"/>
          </p:cNvSpPr>
          <p:nvPr>
            <p:ph type="body" sz="quarter" idx="13"/>
          </p:nvPr>
        </p:nvSpPr>
        <p:spPr/>
        <p:txBody>
          <a:bodyPr/>
          <a:lstStyle/>
          <a:p>
            <a:r>
              <a:rPr lang="en-US" dirty="0" smtClean="0"/>
              <a:t>Non-blocking I/O: </a:t>
            </a:r>
            <a:r>
              <a:rPr lang="en-US" dirty="0" err="1" smtClean="0"/>
              <a:t>doGet</a:t>
            </a:r>
            <a:endParaRPr lang="en-US" dirty="0"/>
          </a:p>
        </p:txBody>
      </p:sp>
    </p:spTree>
    <p:extLst>
      <p:ext uri="{BB962C8B-B14F-4D97-AF65-F5344CB8AC3E}">
        <p14:creationId xmlns:p14="http://schemas.microsoft.com/office/powerpoint/2010/main" val="13962216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atin typeface="Arial" charset="0"/>
                <a:cs typeface="Arial" charset="0"/>
              </a:rPr>
              <a:t>Servlet 3.1</a:t>
            </a:r>
          </a:p>
        </p:txBody>
      </p:sp>
      <p:sp>
        <p:nvSpPr>
          <p:cNvPr id="75778" name="Content Placeholder 2"/>
          <p:cNvSpPr>
            <a:spLocks noGrp="1"/>
          </p:cNvSpPr>
          <p:nvPr>
            <p:ph sz="quarter" idx="12"/>
          </p:nvPr>
        </p:nvSpPr>
        <p:spPr/>
        <p:txBody>
          <a:bodyPr/>
          <a:lstStyle/>
          <a:p>
            <a:pPr marL="0" indent="0">
              <a:buFont typeface="Wingdings" charset="0"/>
              <a:buNone/>
            </a:pPr>
            <a:r>
              <a:rPr lang="en-US" sz="1600" dirty="0">
                <a:latin typeface="Courier" charset="0"/>
                <a:cs typeface="Courier" charset="0"/>
              </a:rPr>
              <a:t>@Override</a:t>
            </a:r>
            <a:br>
              <a:rPr lang="en-US" sz="1600" dirty="0">
                <a:latin typeface="Courier" charset="0"/>
                <a:cs typeface="Courier" charset="0"/>
              </a:rPr>
            </a:br>
            <a:r>
              <a:rPr lang="en-US" sz="1600" dirty="0">
                <a:latin typeface="Courier" charset="0"/>
                <a:cs typeface="Courier" charset="0"/>
              </a:rPr>
              <a:t>public void </a:t>
            </a:r>
            <a:r>
              <a:rPr lang="en-US" sz="1600" b="1" dirty="0" err="1">
                <a:solidFill>
                  <a:srgbClr val="5382A1"/>
                </a:solidFill>
                <a:latin typeface="Courier" charset="0"/>
                <a:cs typeface="Courier" charset="0"/>
              </a:rPr>
              <a:t>onDataAvailable</a:t>
            </a:r>
            <a:r>
              <a:rPr lang="en-US" sz="1600" dirty="0">
                <a:latin typeface="Courier" charset="0"/>
                <a:cs typeface="Courier" charset="0"/>
              </a:rPr>
              <a:t>() {</a:t>
            </a:r>
            <a:br>
              <a:rPr lang="en-US" sz="1600" dirty="0">
                <a:latin typeface="Courier" charset="0"/>
                <a:cs typeface="Courier" charset="0"/>
              </a:rPr>
            </a:br>
            <a:r>
              <a:rPr lang="en-US" sz="1600" dirty="0">
                <a:latin typeface="Courier" charset="0"/>
                <a:cs typeface="Courier" charset="0"/>
              </a:rPr>
              <a:t>  try {</a:t>
            </a:r>
            <a:br>
              <a:rPr lang="en-US" sz="1600" dirty="0">
                <a:latin typeface="Courier" charset="0"/>
                <a:cs typeface="Courier" charset="0"/>
              </a:rPr>
            </a:br>
            <a:r>
              <a:rPr lang="en-US" sz="1600" dirty="0">
                <a:latin typeface="Courier" charset="0"/>
                <a:cs typeface="Courier" charset="0"/>
              </a:rPr>
              <a:t>    </a:t>
            </a:r>
            <a:r>
              <a:rPr lang="en-US" sz="1600" dirty="0" err="1">
                <a:latin typeface="Courier" charset="0"/>
                <a:cs typeface="Courier" charset="0"/>
              </a:rPr>
              <a:t>StringBuilder</a:t>
            </a:r>
            <a:r>
              <a:rPr lang="en-US" sz="1600" dirty="0">
                <a:latin typeface="Courier" charset="0"/>
                <a:cs typeface="Courier" charset="0"/>
              </a:rPr>
              <a:t> </a:t>
            </a:r>
            <a:r>
              <a:rPr lang="en-US" sz="1600" dirty="0" err="1">
                <a:latin typeface="Courier" charset="0"/>
                <a:cs typeface="Courier" charset="0"/>
              </a:rPr>
              <a:t>sb</a:t>
            </a:r>
            <a:r>
              <a:rPr lang="en-US" sz="1600" dirty="0">
                <a:latin typeface="Courier" charset="0"/>
                <a:cs typeface="Courier" charset="0"/>
              </a:rPr>
              <a:t> = new </a:t>
            </a:r>
            <a:r>
              <a:rPr lang="en-US" sz="1600" dirty="0" err="1">
                <a:latin typeface="Courier" charset="0"/>
                <a:cs typeface="Courier" charset="0"/>
              </a:rPr>
              <a:t>StringBuilder</a:t>
            </a:r>
            <a:r>
              <a:rPr lang="en-US" sz="1600" dirty="0">
                <a:latin typeface="Courier" charset="0"/>
                <a:cs typeface="Courier" charset="0"/>
              </a:rPr>
              <a:t>();</a:t>
            </a:r>
            <a:br>
              <a:rPr lang="en-US" sz="1600" dirty="0">
                <a:latin typeface="Courier" charset="0"/>
                <a:cs typeface="Courier" charset="0"/>
              </a:rPr>
            </a:br>
            <a:r>
              <a:rPr lang="en-US" sz="1600" dirty="0">
                <a:latin typeface="Courier" charset="0"/>
                <a:cs typeface="Courier" charset="0"/>
              </a:rPr>
              <a:t>    </a:t>
            </a:r>
            <a:r>
              <a:rPr lang="en-US" sz="1600" dirty="0" err="1">
                <a:latin typeface="Courier" charset="0"/>
                <a:cs typeface="Courier" charset="0"/>
              </a:rPr>
              <a:t>int</a:t>
            </a:r>
            <a:r>
              <a:rPr lang="en-US" sz="1600" dirty="0">
                <a:latin typeface="Courier" charset="0"/>
                <a:cs typeface="Courier" charset="0"/>
              </a:rPr>
              <a:t> </a:t>
            </a:r>
            <a:r>
              <a:rPr lang="en-US" sz="1600" dirty="0" err="1">
                <a:latin typeface="Courier" charset="0"/>
                <a:cs typeface="Courier" charset="0"/>
              </a:rPr>
              <a:t>len</a:t>
            </a:r>
            <a:r>
              <a:rPr lang="en-US" sz="1600" dirty="0">
                <a:latin typeface="Courier" charset="0"/>
                <a:cs typeface="Courier" charset="0"/>
              </a:rPr>
              <a:t> = -1;</a:t>
            </a:r>
            <a:br>
              <a:rPr lang="en-US" sz="1600" dirty="0">
                <a:latin typeface="Courier" charset="0"/>
                <a:cs typeface="Courier" charset="0"/>
              </a:rPr>
            </a:br>
            <a:r>
              <a:rPr lang="en-US" sz="1600" dirty="0">
                <a:latin typeface="Courier" charset="0"/>
                <a:cs typeface="Courier" charset="0"/>
              </a:rPr>
              <a:t>    byte b[] = new byte[1024];</a:t>
            </a:r>
            <a:br>
              <a:rPr lang="en-US" sz="1600" dirty="0">
                <a:latin typeface="Courier" charset="0"/>
                <a:cs typeface="Courier" charset="0"/>
              </a:rPr>
            </a:br>
            <a:r>
              <a:rPr lang="en-US" sz="1600" dirty="0">
                <a:latin typeface="Courier" charset="0"/>
                <a:cs typeface="Courier" charset="0"/>
              </a:rPr>
              <a:t>    while (</a:t>
            </a:r>
            <a:r>
              <a:rPr lang="en-US" sz="1600" b="1" dirty="0" err="1">
                <a:solidFill>
                  <a:srgbClr val="5382A1"/>
                </a:solidFill>
                <a:latin typeface="Courier" charset="0"/>
                <a:cs typeface="Courier" charset="0"/>
              </a:rPr>
              <a:t>input.isReady</a:t>
            </a:r>
            <a:r>
              <a:rPr lang="en-US" sz="1600" dirty="0">
                <a:latin typeface="Courier" charset="0"/>
                <a:cs typeface="Courier" charset="0"/>
              </a:rPr>
              <a:t>() &amp;&amp; (</a:t>
            </a:r>
            <a:r>
              <a:rPr lang="en-US" sz="1600" dirty="0" err="1">
                <a:latin typeface="Courier" charset="0"/>
                <a:cs typeface="Courier" charset="0"/>
              </a:rPr>
              <a:t>len</a:t>
            </a:r>
            <a:r>
              <a:rPr lang="en-US" sz="1600" dirty="0">
                <a:latin typeface="Courier" charset="0"/>
                <a:cs typeface="Courier" charset="0"/>
              </a:rPr>
              <a:t> = </a:t>
            </a:r>
            <a:r>
              <a:rPr lang="en-US" sz="1600" dirty="0" err="1">
                <a:latin typeface="Courier" charset="0"/>
                <a:cs typeface="Courier" charset="0"/>
              </a:rPr>
              <a:t>input.read</a:t>
            </a:r>
            <a:r>
              <a:rPr lang="en-US" sz="1600" dirty="0">
                <a:latin typeface="Courier" charset="0"/>
                <a:cs typeface="Courier" charset="0"/>
              </a:rPr>
              <a:t>(b)) != -1) {</a:t>
            </a:r>
            <a:br>
              <a:rPr lang="en-US" sz="1600" dirty="0">
                <a:latin typeface="Courier" charset="0"/>
                <a:cs typeface="Courier" charset="0"/>
              </a:rPr>
            </a:br>
            <a:r>
              <a:rPr lang="en-US" sz="1600" dirty="0">
                <a:latin typeface="Courier" charset="0"/>
                <a:cs typeface="Courier" charset="0"/>
              </a:rPr>
              <a:t>      String data = new String(b, 0, </a:t>
            </a:r>
            <a:r>
              <a:rPr lang="en-US" sz="1600" dirty="0" err="1">
                <a:latin typeface="Courier" charset="0"/>
                <a:cs typeface="Courier" charset="0"/>
              </a:rPr>
              <a:t>len</a:t>
            </a:r>
            <a:r>
              <a:rPr lang="en-US" sz="1600" dirty="0">
                <a:latin typeface="Courier" charset="0"/>
                <a:cs typeface="Courier" charset="0"/>
              </a:rPr>
              <a:t>);</a:t>
            </a:r>
            <a:br>
              <a:rPr lang="en-US" sz="1600" dirty="0">
                <a:latin typeface="Courier" charset="0"/>
                <a:cs typeface="Courier" charset="0"/>
              </a:rPr>
            </a:br>
            <a:r>
              <a:rPr lang="en-US" sz="1600" dirty="0">
                <a:latin typeface="Courier" charset="0"/>
                <a:cs typeface="Courier" charset="0"/>
              </a:rPr>
              <a:t>      </a:t>
            </a:r>
            <a:r>
              <a:rPr lang="en-US" sz="1600" dirty="0" err="1">
                <a:latin typeface="Courier" charset="0"/>
                <a:cs typeface="Courier" charset="0"/>
              </a:rPr>
              <a:t>System.out.println</a:t>
            </a:r>
            <a:r>
              <a:rPr lang="en-US" sz="1600" dirty="0">
                <a:latin typeface="Courier" charset="0"/>
                <a:cs typeface="Courier" charset="0"/>
              </a:rPr>
              <a:t>("--&gt; " + data);</a:t>
            </a:r>
            <a:br>
              <a:rPr lang="en-US" sz="1600" dirty="0">
                <a:latin typeface="Courier" charset="0"/>
                <a:cs typeface="Courier" charset="0"/>
              </a:rPr>
            </a:br>
            <a:r>
              <a:rPr lang="en-US" sz="1600" dirty="0">
                <a:latin typeface="Courier" charset="0"/>
                <a:cs typeface="Courier" charset="0"/>
              </a:rPr>
              <a:t>    }</a:t>
            </a:r>
            <a:br>
              <a:rPr lang="en-US" sz="1600" dirty="0">
                <a:latin typeface="Courier" charset="0"/>
                <a:cs typeface="Courier" charset="0"/>
              </a:rPr>
            </a:br>
            <a:r>
              <a:rPr lang="en-US" sz="1600" dirty="0">
                <a:latin typeface="Courier" charset="0"/>
                <a:cs typeface="Courier" charset="0"/>
              </a:rPr>
              <a:t>  } catch (</a:t>
            </a:r>
            <a:r>
              <a:rPr lang="en-US" sz="1600" dirty="0" err="1">
                <a:latin typeface="Courier" charset="0"/>
                <a:cs typeface="Courier" charset="0"/>
              </a:rPr>
              <a:t>IOException</a:t>
            </a:r>
            <a:r>
              <a:rPr lang="en-US" sz="1600" dirty="0">
                <a:latin typeface="Courier" charset="0"/>
                <a:cs typeface="Courier" charset="0"/>
              </a:rPr>
              <a:t> ex) {</a:t>
            </a:r>
            <a:br>
              <a:rPr lang="en-US" sz="1600" dirty="0">
                <a:latin typeface="Courier" charset="0"/>
                <a:cs typeface="Courier" charset="0"/>
              </a:rPr>
            </a:br>
            <a:r>
              <a:rPr lang="en-US" sz="1600" dirty="0">
                <a:latin typeface="Courier" charset="0"/>
                <a:cs typeface="Courier" charset="0"/>
              </a:rPr>
              <a:t>    . . .</a:t>
            </a:r>
            <a:br>
              <a:rPr lang="en-US" sz="1600" dirty="0">
                <a:latin typeface="Courier" charset="0"/>
                <a:cs typeface="Courier" charset="0"/>
              </a:rPr>
            </a:br>
            <a:r>
              <a:rPr lang="en-US" sz="1600" dirty="0">
                <a:latin typeface="Courier" charset="0"/>
                <a:cs typeface="Courier" charset="0"/>
              </a:rPr>
              <a:t>  }</a:t>
            </a:r>
            <a:br>
              <a:rPr lang="en-US" sz="1600" dirty="0">
                <a:latin typeface="Courier" charset="0"/>
                <a:cs typeface="Courier" charset="0"/>
              </a:rPr>
            </a:br>
            <a:r>
              <a:rPr lang="en-US" sz="1600" dirty="0">
                <a:latin typeface="Courier" charset="0"/>
                <a:cs typeface="Courier" charset="0"/>
              </a:rPr>
              <a:t>}</a:t>
            </a:r>
            <a:br>
              <a:rPr lang="en-US" sz="1600" dirty="0">
                <a:latin typeface="Courier" charset="0"/>
                <a:cs typeface="Courier" charset="0"/>
              </a:rPr>
            </a:br>
            <a:r>
              <a:rPr lang="en-US" sz="1600" dirty="0">
                <a:latin typeface="Courier" charset="0"/>
                <a:cs typeface="Courier" charset="0"/>
              </a:rPr>
              <a:t>. . .</a:t>
            </a:r>
            <a:br>
              <a:rPr lang="en-US" sz="1600" dirty="0">
                <a:latin typeface="Courier" charset="0"/>
                <a:cs typeface="Courier" charset="0"/>
              </a:rPr>
            </a:br>
            <a:endParaRPr lang="en-US" sz="1600" dirty="0">
              <a:latin typeface="Courier" charset="0"/>
              <a:cs typeface="Courier" charset="0"/>
            </a:endParaRPr>
          </a:p>
        </p:txBody>
      </p:sp>
      <p:sp>
        <p:nvSpPr>
          <p:cNvPr id="3" name="Text Placeholder 2"/>
          <p:cNvSpPr>
            <a:spLocks noGrp="1"/>
          </p:cNvSpPr>
          <p:nvPr>
            <p:ph type="body" sz="quarter" idx="13"/>
          </p:nvPr>
        </p:nvSpPr>
        <p:spPr/>
        <p:txBody>
          <a:bodyPr/>
          <a:lstStyle/>
          <a:p>
            <a:r>
              <a:rPr lang="en-US" dirty="0" smtClean="0"/>
              <a:t>Non-blocking read</a:t>
            </a:r>
            <a:endParaRPr lang="en-US" dirty="0"/>
          </a:p>
        </p:txBody>
      </p:sp>
    </p:spTree>
    <p:extLst>
      <p:ext uri="{BB962C8B-B14F-4D97-AF65-F5344CB8AC3E}">
        <p14:creationId xmlns:p14="http://schemas.microsoft.com/office/powerpoint/2010/main" val="407871680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611481" y="1743075"/>
            <a:ext cx="8080963" cy="2922999"/>
          </a:xfrm>
          <a:prstGeom prst="roundRect">
            <a:avLst>
              <a:gd name="adj" fmla="val 55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475182" y="1581728"/>
            <a:ext cx="2470727" cy="357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4417544_intl map.png"/>
          <p:cNvPicPr>
            <a:picLocks noChangeAspect="1"/>
          </p:cNvPicPr>
          <p:nvPr/>
        </p:nvPicPr>
        <p:blipFill rotWithShape="1">
          <a:blip r:embed="rId3" cstate="print">
            <a:duotone>
              <a:schemeClr val="accent2">
                <a:shade val="45000"/>
                <a:satMod val="135000"/>
              </a:schemeClr>
              <a:prstClr val="white"/>
            </a:duotone>
            <a:lum contrast="-8000"/>
            <a:alphaModFix amt="80000"/>
            <a:extLst>
              <a:ext uri="{28A0092B-C50C-407E-A947-70E740481C1C}">
                <a14:useLocalDpi xmlns:a14="http://schemas.microsoft.com/office/drawing/2010/main"/>
              </a:ext>
            </a:extLst>
          </a:blip>
          <a:srcRect/>
          <a:stretch/>
        </p:blipFill>
        <p:spPr>
          <a:xfrm>
            <a:off x="904675" y="318012"/>
            <a:ext cx="7428938" cy="3710652"/>
          </a:xfrm>
          <a:prstGeom prst="rect">
            <a:avLst/>
          </a:prstGeom>
        </p:spPr>
      </p:pic>
      <p:sp>
        <p:nvSpPr>
          <p:cNvPr id="3" name="Title 2"/>
          <p:cNvSpPr>
            <a:spLocks noGrp="1"/>
          </p:cNvSpPr>
          <p:nvPr>
            <p:ph type="title"/>
          </p:nvPr>
        </p:nvSpPr>
        <p:spPr/>
        <p:txBody>
          <a:bodyPr/>
          <a:lstStyle/>
          <a:p>
            <a:pPr algn="ctr"/>
            <a:r>
              <a:rPr lang="en-US" dirty="0" smtClean="0">
                <a:ea typeface="ＭＳ Ｐゴシック" pitchFamily="34" charset="-128"/>
                <a:sym typeface="Arial" pitchFamily="34" charset="0"/>
              </a:rPr>
              <a:t>Java: Broadest Industry Adoption</a:t>
            </a:r>
            <a:br>
              <a:rPr lang="en-US" dirty="0" smtClean="0">
                <a:ea typeface="ＭＳ Ｐゴシック" pitchFamily="34" charset="-128"/>
                <a:sym typeface="Arial" pitchFamily="34" charset="0"/>
              </a:rPr>
            </a:br>
            <a:endParaRPr lang="en-US" dirty="0"/>
          </a:p>
        </p:txBody>
      </p:sp>
      <p:sp>
        <p:nvSpPr>
          <p:cNvPr id="2" name="Rounded Rectangle 1"/>
          <p:cNvSpPr/>
          <p:nvPr/>
        </p:nvSpPr>
        <p:spPr>
          <a:xfrm>
            <a:off x="611481" y="1016000"/>
            <a:ext cx="8080963" cy="3651250"/>
          </a:xfrm>
          <a:prstGeom prst="roundRect">
            <a:avLst>
              <a:gd name="adj" fmla="val 5556"/>
            </a:avLst>
          </a:prstGeom>
          <a:gradFill flip="none" rotWithShape="1">
            <a:gsLst>
              <a:gs pos="0">
                <a:schemeClr val="bg1">
                  <a:alpha val="0"/>
                </a:schemeClr>
              </a:gs>
              <a:gs pos="51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141172" y="4239361"/>
            <a:ext cx="1498832" cy="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4" name="Picture 33" descr="TransLatGlobe.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755214" y="629607"/>
            <a:ext cx="1773520" cy="1836530"/>
          </a:xfrm>
          <a:prstGeom prst="rect">
            <a:avLst/>
          </a:prstGeom>
          <a:effectLst>
            <a:outerShdw blurRad="193675" dir="5400000" sx="90000" sy="-19000">
              <a:srgbClr val="000000">
                <a:alpha val="16000"/>
              </a:srgbClr>
            </a:outerShdw>
          </a:effectLst>
        </p:spPr>
      </p:pic>
      <p:sp>
        <p:nvSpPr>
          <p:cNvPr id="5" name="Oval 4"/>
          <p:cNvSpPr/>
          <p:nvPr/>
        </p:nvSpPr>
        <p:spPr>
          <a:xfrm>
            <a:off x="3808941" y="516468"/>
            <a:ext cx="1702242" cy="1876090"/>
          </a:xfrm>
          <a:prstGeom prst="ellipse">
            <a:avLst/>
          </a:prstGeom>
          <a:gradFill flip="none" rotWithShape="1">
            <a:gsLst>
              <a:gs pos="6000">
                <a:srgbClr val="FFFFFF"/>
              </a:gs>
              <a:gs pos="100000">
                <a:schemeClr val="bg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829710" y="1320621"/>
            <a:ext cx="3753520" cy="885713"/>
          </a:xfrm>
          <a:prstGeom prst="rect">
            <a:avLst/>
          </a:prstGeom>
          <a:noFill/>
        </p:spPr>
        <p:txBody>
          <a:bodyPr wrap="square" rtlCol="0">
            <a:spAutoFit/>
          </a:bodyPr>
          <a:lstStyle/>
          <a:p>
            <a:pPr algn="ctr">
              <a:lnSpc>
                <a:spcPts val="3100"/>
              </a:lnSpc>
              <a:spcBef>
                <a:spcPts val="0"/>
              </a:spcBef>
            </a:pPr>
            <a:r>
              <a:rPr lang="en-US" sz="3600" b="1" dirty="0" smtClean="0">
                <a:solidFill>
                  <a:srgbClr val="E98211"/>
                </a:solidFill>
                <a:effectLst>
                  <a:outerShdw blurRad="50800" dist="12700" dir="11520000" algn="tl" rotWithShape="0">
                    <a:prstClr val="black">
                      <a:alpha val="71000"/>
                    </a:prstClr>
                  </a:outerShdw>
                  <a:reflection blurRad="6350" stA="55000" endA="300" endPos="45500" dir="5400000" sy="-100000" algn="bl" rotWithShape="0"/>
                </a:effectLst>
              </a:rPr>
              <a:t>9,000,000</a:t>
            </a:r>
            <a:r>
              <a:rPr lang="en-US" b="1" dirty="0" smtClean="0">
                <a:solidFill>
                  <a:srgbClr val="E98211"/>
                </a:solidFill>
              </a:rPr>
              <a:t/>
            </a:r>
            <a:br>
              <a:rPr lang="en-US" b="1" dirty="0" smtClean="0">
                <a:solidFill>
                  <a:srgbClr val="E98211"/>
                </a:solidFill>
              </a:rPr>
            </a:br>
            <a:r>
              <a:rPr lang="en-US" sz="1600" b="1" dirty="0" smtClean="0">
                <a:solidFill>
                  <a:schemeClr val="tx1">
                    <a:lumMod val="50000"/>
                    <a:lumOff val="50000"/>
                  </a:schemeClr>
                </a:solidFill>
              </a:rPr>
              <a:t>JAVA </a:t>
            </a:r>
            <a:r>
              <a:rPr lang="en-US" sz="1600" b="1" dirty="0">
                <a:solidFill>
                  <a:schemeClr val="tx1">
                    <a:lumMod val="50000"/>
                    <a:lumOff val="50000"/>
                  </a:schemeClr>
                </a:solidFill>
              </a:rPr>
              <a:t>DEVELOPERS</a:t>
            </a:r>
          </a:p>
        </p:txBody>
      </p:sp>
      <p:grpSp>
        <p:nvGrpSpPr>
          <p:cNvPr id="14" name="Group 32"/>
          <p:cNvGrpSpPr/>
          <p:nvPr/>
        </p:nvGrpSpPr>
        <p:grpSpPr>
          <a:xfrm>
            <a:off x="806398" y="2537254"/>
            <a:ext cx="7543918" cy="2303008"/>
            <a:chOff x="930703" y="2579837"/>
            <a:chExt cx="7295307" cy="2227112"/>
          </a:xfrm>
        </p:grpSpPr>
        <p:grpSp>
          <p:nvGrpSpPr>
            <p:cNvPr id="19" name="Group 30"/>
            <p:cNvGrpSpPr/>
            <p:nvPr/>
          </p:nvGrpSpPr>
          <p:grpSpPr>
            <a:xfrm>
              <a:off x="4111637" y="2579837"/>
              <a:ext cx="2553438" cy="1821498"/>
              <a:chOff x="4111637" y="2579837"/>
              <a:chExt cx="2553438" cy="1821498"/>
            </a:xfrm>
          </p:grpSpPr>
          <p:pic>
            <p:nvPicPr>
              <p:cNvPr id="7" name="Picture 1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1637" y="3273505"/>
                <a:ext cx="1209618" cy="5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1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5044" y="3278928"/>
                <a:ext cx="581466" cy="58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62511" y="2579837"/>
                <a:ext cx="978430" cy="49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sap-logo-1873802.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1991" y="3975787"/>
                <a:ext cx="863084" cy="425548"/>
              </a:xfrm>
              <a:prstGeom prst="rect">
                <a:avLst/>
              </a:prstGeom>
            </p:spPr>
          </p:pic>
        </p:grpSp>
        <p:grpSp>
          <p:nvGrpSpPr>
            <p:cNvPr id="23" name="Group 31"/>
            <p:cNvGrpSpPr/>
            <p:nvPr/>
          </p:nvGrpSpPr>
          <p:grpSpPr>
            <a:xfrm>
              <a:off x="7021260" y="2760378"/>
              <a:ext cx="1204750" cy="1685946"/>
              <a:chOff x="7021260" y="2760378"/>
              <a:chExt cx="1204750" cy="1685946"/>
            </a:xfrm>
          </p:grpSpPr>
          <p:pic>
            <p:nvPicPr>
              <p:cNvPr id="6" name="Picture 1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8589" y="3265477"/>
                <a:ext cx="1065754" cy="53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 name="Picture 17" descr="hitachi.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27265" y="2760378"/>
                <a:ext cx="1163438" cy="199998"/>
              </a:xfrm>
              <a:prstGeom prst="rect">
                <a:avLst/>
              </a:prstGeom>
            </p:spPr>
          </p:pic>
          <p:pic>
            <p:nvPicPr>
              <p:cNvPr id="21" name="Picture 3"/>
              <p:cNvPicPr>
                <a:picLocks noChangeAspect="1" noChangeArrowheads="1"/>
              </p:cNvPicPr>
              <p:nvPr/>
            </p:nvPicPr>
            <p:blipFill>
              <a:blip r:embed="rId11"/>
              <a:srcRect/>
              <a:stretch>
                <a:fillRect/>
              </a:stretch>
            </p:blipFill>
            <p:spPr bwMode="auto">
              <a:xfrm>
                <a:off x="7021260" y="3930798"/>
                <a:ext cx="1204750" cy="515526"/>
              </a:xfrm>
              <a:prstGeom prst="rect">
                <a:avLst/>
              </a:prstGeom>
              <a:noFill/>
              <a:ln w="9525">
                <a:noFill/>
                <a:miter lim="800000"/>
                <a:headEnd/>
                <a:tailEnd/>
              </a:ln>
            </p:spPr>
          </p:pic>
        </p:grpSp>
        <p:grpSp>
          <p:nvGrpSpPr>
            <p:cNvPr id="24" name="Group 26"/>
            <p:cNvGrpSpPr/>
            <p:nvPr/>
          </p:nvGrpSpPr>
          <p:grpSpPr>
            <a:xfrm>
              <a:off x="930703" y="2743790"/>
              <a:ext cx="1244400" cy="1718751"/>
              <a:chOff x="930703" y="2743790"/>
              <a:chExt cx="1244400" cy="1718751"/>
            </a:xfrm>
          </p:grpSpPr>
          <p:pic>
            <p:nvPicPr>
              <p:cNvPr id="11"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0703" y="3470436"/>
                <a:ext cx="1244400" cy="18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78499" y="2743790"/>
                <a:ext cx="966760" cy="29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IBM.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0093" y="3914581"/>
                <a:ext cx="1039613" cy="547960"/>
              </a:xfrm>
              <a:prstGeom prst="rect">
                <a:avLst/>
              </a:prstGeom>
            </p:spPr>
          </p:pic>
        </p:grpSp>
        <p:grpSp>
          <p:nvGrpSpPr>
            <p:cNvPr id="25" name="Group 28"/>
            <p:cNvGrpSpPr/>
            <p:nvPr/>
          </p:nvGrpSpPr>
          <p:grpSpPr>
            <a:xfrm>
              <a:off x="2263647" y="2628784"/>
              <a:ext cx="3137028" cy="2178165"/>
              <a:chOff x="2263647" y="2628784"/>
              <a:chExt cx="3137028" cy="2178165"/>
            </a:xfrm>
          </p:grpSpPr>
          <p:pic>
            <p:nvPicPr>
              <p:cNvPr id="8" name="Picture 18"/>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2595" y="3259874"/>
                <a:ext cx="934014" cy="6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20"/>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647" y="4089519"/>
                <a:ext cx="1584672" cy="19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auto">
              <a:xfrm>
                <a:off x="2490409" y="2628784"/>
                <a:ext cx="1169484" cy="5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0" name="Picture 2" descr="https://si0.twimg.com/profile_images/1929378807/ow2-twitter-logo.png"/>
              <p:cNvPicPr>
                <a:picLocks noChangeAspect="1" noChangeArrowheads="1"/>
              </p:cNvPicPr>
              <p:nvPr/>
            </p:nvPicPr>
            <p:blipFill>
              <a:blip r:embed="rId18"/>
              <a:srcRect/>
              <a:stretch>
                <a:fillRect/>
              </a:stretch>
            </p:blipFill>
            <p:spPr bwMode="auto">
              <a:xfrm>
                <a:off x="4146550" y="3552824"/>
                <a:ext cx="1254125" cy="1254125"/>
              </a:xfrm>
              <a:prstGeom prst="rect">
                <a:avLst/>
              </a:prstGeom>
              <a:noFill/>
            </p:spPr>
          </p:pic>
        </p:grpSp>
      </p:grpSp>
      <p:sp>
        <p:nvSpPr>
          <p:cNvPr id="37" name="Rectangle 36"/>
          <p:cNvSpPr/>
          <p:nvPr/>
        </p:nvSpPr>
        <p:spPr>
          <a:xfrm>
            <a:off x="2166470" y="2114115"/>
            <a:ext cx="5080000" cy="292388"/>
          </a:xfrm>
          <a:prstGeom prst="rect">
            <a:avLst/>
          </a:prstGeom>
        </p:spPr>
        <p:txBody>
          <a:bodyPr wrap="square">
            <a:spAutoFit/>
          </a:bodyPr>
          <a:lstStyle/>
          <a:p>
            <a:pPr lvl="0" algn="ctr"/>
            <a:r>
              <a:rPr lang="en-US" sz="1300" b="1" dirty="0">
                <a:solidFill>
                  <a:srgbClr val="000000">
                    <a:lumMod val="50000"/>
                    <a:lumOff val="50000"/>
                  </a:srgbClr>
                </a:solidFill>
              </a:rPr>
              <a:t>DEPLOYING TO 18 COMPLIANT APPLICATION SERVERS</a:t>
            </a:r>
          </a:p>
        </p:txBody>
      </p:sp>
    </p:spTree>
    <p:extLst>
      <p:ext uri="{BB962C8B-B14F-4D97-AF65-F5344CB8AC3E}">
        <p14:creationId xmlns:p14="http://schemas.microsoft.com/office/powerpoint/2010/main" val="25601868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anim calcmode="lin" valueType="num">
                                      <p:cBhvr>
                                        <p:cTn id="8" dur="400" fill="hold"/>
                                        <p:tgtEl>
                                          <p:spTgt spid="13"/>
                                        </p:tgtEl>
                                        <p:attrNameLst>
                                          <p:attrName>ppt_x</p:attrName>
                                        </p:attrNameLst>
                                      </p:cBhvr>
                                      <p:tavLst>
                                        <p:tav tm="0">
                                          <p:val>
                                            <p:strVal val="#ppt_x"/>
                                          </p:val>
                                        </p:tav>
                                        <p:tav tm="100000">
                                          <p:val>
                                            <p:strVal val="#ppt_x"/>
                                          </p:val>
                                        </p:tav>
                                      </p:tavLst>
                                    </p:anim>
                                    <p:anim calcmode="lin" valueType="num">
                                      <p:cBhvr>
                                        <p:cTn id="9" dur="4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130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par>
                          <p:cTn id="13" fill="hold">
                            <p:stCondLst>
                              <p:cond delay="1800"/>
                            </p:stCondLst>
                            <p:childTnLst>
                              <p:par>
                                <p:cTn id="14" presetID="4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600"/>
                                        <p:tgtEl>
                                          <p:spTgt spid="14"/>
                                        </p:tgtEl>
                                      </p:cBhvr>
                                    </p:animEffect>
                                    <p:anim calcmode="lin" valueType="num">
                                      <p:cBhvr>
                                        <p:cTn id="17" dur="600" fill="hold"/>
                                        <p:tgtEl>
                                          <p:spTgt spid="14"/>
                                        </p:tgtEl>
                                        <p:attrNameLst>
                                          <p:attrName>ppt_x</p:attrName>
                                        </p:attrNameLst>
                                      </p:cBhvr>
                                      <p:tavLst>
                                        <p:tav tm="0">
                                          <p:val>
                                            <p:strVal val="#ppt_x"/>
                                          </p:val>
                                        </p:tav>
                                        <p:tav tm="100000">
                                          <p:val>
                                            <p:strVal val="#ppt_x"/>
                                          </p:val>
                                        </p:tav>
                                      </p:tavLst>
                                    </p:anim>
                                    <p:anim calcmode="lin" valueType="num">
                                      <p:cBhvr>
                                        <p:cTn id="18" dur="6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atin typeface="Arial" charset="0"/>
                <a:cs typeface="Arial" charset="0"/>
              </a:rPr>
              <a:t>JavaServer Faces 2.2</a:t>
            </a:r>
          </a:p>
        </p:txBody>
      </p:sp>
      <p:sp>
        <p:nvSpPr>
          <p:cNvPr id="76802" name="Content Placeholder 2"/>
          <p:cNvSpPr>
            <a:spLocks noGrp="1"/>
          </p:cNvSpPr>
          <p:nvPr>
            <p:ph sz="quarter" idx="12"/>
          </p:nvPr>
        </p:nvSpPr>
        <p:spPr/>
        <p:txBody>
          <a:bodyPr/>
          <a:lstStyle/>
          <a:p>
            <a:r>
              <a:rPr lang="en-US" dirty="0">
                <a:latin typeface="Arial" charset="0"/>
                <a:cs typeface="Arial" charset="0"/>
              </a:rPr>
              <a:t>Faces Flow</a:t>
            </a:r>
          </a:p>
          <a:p>
            <a:r>
              <a:rPr lang="en-US" dirty="0">
                <a:latin typeface="Arial" charset="0"/>
                <a:cs typeface="Arial" charset="0"/>
              </a:rPr>
              <a:t>Resource Library Contracts</a:t>
            </a:r>
          </a:p>
          <a:p>
            <a:r>
              <a:rPr lang="en-US" dirty="0">
                <a:latin typeface="Arial" charset="0"/>
                <a:cs typeface="Arial" charset="0"/>
              </a:rPr>
              <a:t>HTML5 Friendly Markup Support</a:t>
            </a:r>
          </a:p>
          <a:p>
            <a:pPr lvl="1"/>
            <a:r>
              <a:rPr lang="en-US" dirty="0">
                <a:latin typeface="Arial" charset="0"/>
                <a:cs typeface="Arial" charset="0"/>
              </a:rPr>
              <a:t>Pass through attributes and elements</a:t>
            </a:r>
          </a:p>
          <a:p>
            <a:r>
              <a:rPr lang="en-US" dirty="0">
                <a:latin typeface="Arial" charset="0"/>
                <a:cs typeface="Arial" charset="0"/>
              </a:rPr>
              <a:t>Cross Site Request Forgery Protection</a:t>
            </a:r>
          </a:p>
          <a:p>
            <a:r>
              <a:rPr lang="en-US" dirty="0">
                <a:latin typeface="Arial" charset="0"/>
                <a:cs typeface="Arial" charset="0"/>
              </a:rPr>
              <a:t>Loading </a:t>
            </a:r>
            <a:r>
              <a:rPr lang="en-US" dirty="0" err="1">
                <a:latin typeface="Arial" charset="0"/>
                <a:cs typeface="Arial" charset="0"/>
              </a:rPr>
              <a:t>Facelets</a:t>
            </a:r>
            <a:r>
              <a:rPr lang="en-US" dirty="0">
                <a:latin typeface="Arial" charset="0"/>
                <a:cs typeface="Arial" charset="0"/>
              </a:rPr>
              <a:t> via </a:t>
            </a:r>
            <a:r>
              <a:rPr lang="en-US" dirty="0" err="1">
                <a:latin typeface="Courier" charset="0"/>
                <a:cs typeface="Courier" charset="0"/>
              </a:rPr>
              <a:t>ResourceHandler</a:t>
            </a:r>
            <a:endParaRPr lang="en-US" dirty="0">
              <a:latin typeface="Courier" charset="0"/>
              <a:cs typeface="Courier" charset="0"/>
            </a:endParaRPr>
          </a:p>
          <a:p>
            <a:r>
              <a:rPr lang="en-US" dirty="0" err="1" smtClean="0">
                <a:latin typeface="Courier"/>
                <a:cs typeface="Courier"/>
              </a:rPr>
              <a:t>h:inputFile</a:t>
            </a:r>
            <a:r>
              <a:rPr lang="en-US" dirty="0" smtClean="0">
                <a:latin typeface="Arial" charset="0"/>
                <a:cs typeface="Arial" charset="0"/>
              </a:rPr>
              <a:t>: New File </a:t>
            </a:r>
            <a:r>
              <a:rPr lang="en-US" dirty="0">
                <a:latin typeface="Arial" charset="0"/>
                <a:cs typeface="Arial" charset="0"/>
              </a:rPr>
              <a:t>Upload </a:t>
            </a:r>
            <a:r>
              <a:rPr lang="en-US" dirty="0" smtClean="0">
                <a:latin typeface="Arial" charset="0"/>
                <a:cs typeface="Arial" charset="0"/>
              </a:rPr>
              <a:t>Component</a:t>
            </a:r>
            <a:endParaRPr lang="en-US" dirty="0">
              <a:latin typeface="Arial" charset="0"/>
              <a:cs typeface="Arial" charset="0"/>
            </a:endParaRPr>
          </a:p>
        </p:txBody>
      </p:sp>
      <p:sp>
        <p:nvSpPr>
          <p:cNvPr id="3" name="Text Placeholder 2"/>
          <p:cNvSpPr>
            <a:spLocks noGrp="1"/>
          </p:cNvSpPr>
          <p:nvPr>
            <p:ph type="body" sz="quarter" idx="13"/>
          </p:nvPr>
        </p:nvSpPr>
        <p:spPr/>
        <p:txBody>
          <a:bodyPr/>
          <a:lstStyle/>
          <a:p>
            <a:endParaRPr lang="en-US"/>
          </a:p>
        </p:txBody>
      </p:sp>
      <p:grpSp>
        <p:nvGrpSpPr>
          <p:cNvPr id="7" name="Group 6"/>
          <p:cNvGrpSpPr/>
          <p:nvPr/>
        </p:nvGrpSpPr>
        <p:grpSpPr>
          <a:xfrm>
            <a:off x="7089775" y="658824"/>
            <a:ext cx="1626974" cy="1440639"/>
            <a:chOff x="7089775" y="670064"/>
            <a:chExt cx="1626974" cy="1440639"/>
          </a:xfrm>
        </p:grpSpPr>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775" y="670064"/>
              <a:ext cx="1392938" cy="139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8" descr="DukeAsKeith-daylight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666" y="1609725"/>
              <a:ext cx="587083" cy="500978"/>
            </a:xfrm>
            <a:prstGeom prst="rect">
              <a:avLst/>
            </a:prstGeom>
          </p:spPr>
        </p:pic>
      </p:grpSp>
    </p:spTree>
    <p:extLst>
      <p:ext uri="{BB962C8B-B14F-4D97-AF65-F5344CB8AC3E}">
        <p14:creationId xmlns:p14="http://schemas.microsoft.com/office/powerpoint/2010/main" val="357232088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latin typeface="Arial" charset="0"/>
                <a:cs typeface="Arial" charset="0"/>
              </a:rPr>
              <a:t>Java Transaction API 1.2</a:t>
            </a:r>
          </a:p>
        </p:txBody>
      </p:sp>
      <p:sp>
        <p:nvSpPr>
          <p:cNvPr id="77826" name="Content Placeholder 2"/>
          <p:cNvSpPr>
            <a:spLocks noGrp="1"/>
          </p:cNvSpPr>
          <p:nvPr>
            <p:ph sz="quarter" idx="12"/>
          </p:nvPr>
        </p:nvSpPr>
        <p:spPr/>
        <p:txBody>
          <a:bodyPr/>
          <a:lstStyle/>
          <a:p>
            <a:pPr marL="228600" lvl="1" indent="-168275">
              <a:buFont typeface="Wingdings" charset="0"/>
              <a:buChar char="§"/>
            </a:pPr>
            <a:r>
              <a:rPr lang="en-US" sz="2000" dirty="0">
                <a:latin typeface="Courier" charset="0"/>
                <a:cs typeface="Courier" charset="0"/>
              </a:rPr>
              <a:t>@Transactional</a:t>
            </a:r>
            <a:r>
              <a:rPr lang="en-US" sz="2000" dirty="0">
                <a:latin typeface="Arial" charset="0"/>
                <a:cs typeface="Arial" charset="0"/>
              </a:rPr>
              <a:t>: Define transaction boundaries on CDI managed beans</a:t>
            </a:r>
          </a:p>
          <a:p>
            <a:r>
              <a:rPr lang="en-US" dirty="0">
                <a:latin typeface="Courier" charset="0"/>
                <a:cs typeface="Courier" charset="0"/>
              </a:rPr>
              <a:t>@</a:t>
            </a:r>
            <a:r>
              <a:rPr lang="en-US" dirty="0" err="1">
                <a:latin typeface="Courier" charset="0"/>
                <a:cs typeface="Courier" charset="0"/>
              </a:rPr>
              <a:t>TransactionScoped</a:t>
            </a:r>
            <a:r>
              <a:rPr lang="en-US" dirty="0">
                <a:latin typeface="Arial" charset="0"/>
                <a:cs typeface="Arial" charset="0"/>
              </a:rPr>
              <a:t>: CDI scope for bean instances scoped to the </a:t>
            </a:r>
            <a:r>
              <a:rPr lang="en-US" dirty="0" smtClean="0">
                <a:latin typeface="Arial" charset="0"/>
                <a:cs typeface="Arial" charset="0"/>
              </a:rPr>
              <a:t>active JTA </a:t>
            </a:r>
            <a:r>
              <a:rPr lang="en-US" dirty="0">
                <a:latin typeface="Arial" charset="0"/>
                <a:cs typeface="Arial" charset="0"/>
              </a:rPr>
              <a:t>transaction</a:t>
            </a:r>
          </a:p>
        </p:txBody>
      </p:sp>
      <p:grpSp>
        <p:nvGrpSpPr>
          <p:cNvPr id="7" name="Group 6"/>
          <p:cNvGrpSpPr/>
          <p:nvPr/>
        </p:nvGrpSpPr>
        <p:grpSpPr>
          <a:xfrm>
            <a:off x="7353300" y="2889059"/>
            <a:ext cx="1352550" cy="1563023"/>
            <a:chOff x="7353300" y="686107"/>
            <a:chExt cx="1352550" cy="1563023"/>
          </a:xfrm>
        </p:grpSpPr>
        <p:grpSp>
          <p:nvGrpSpPr>
            <p:cNvPr id="8" name="Group 7"/>
            <p:cNvGrpSpPr/>
            <p:nvPr/>
          </p:nvGrpSpPr>
          <p:grpSpPr>
            <a:xfrm>
              <a:off x="7353300" y="686107"/>
              <a:ext cx="1063219" cy="1361767"/>
              <a:chOff x="988688" y="1186545"/>
              <a:chExt cx="1949743" cy="2688044"/>
            </a:xfrm>
          </p:grpSpPr>
          <p:sp>
            <p:nvSpPr>
              <p:cNvPr id="10" name="Rectangle 9"/>
              <p:cNvSpPr/>
              <p:nvPr/>
            </p:nvSpPr>
            <p:spPr>
              <a:xfrm>
                <a:off x="988688" y="2257958"/>
                <a:ext cx="1949743" cy="4499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Java EE 7</a:t>
                </a:r>
              </a:p>
            </p:txBody>
          </p:sp>
          <p:grpSp>
            <p:nvGrpSpPr>
              <p:cNvPr id="11" name="Group 55"/>
              <p:cNvGrpSpPr/>
              <p:nvPr/>
            </p:nvGrpSpPr>
            <p:grpSpPr>
              <a:xfrm>
                <a:off x="1125709" y="1186545"/>
                <a:ext cx="1675700" cy="799510"/>
                <a:chOff x="1125709" y="1186545"/>
                <a:chExt cx="1675700" cy="799510"/>
              </a:xfrm>
            </p:grpSpPr>
            <p:sp>
              <p:nvSpPr>
                <p:cNvPr id="25" name="Snip Single Corner Rectangle 24"/>
                <p:cNvSpPr/>
                <p:nvPr/>
              </p:nvSpPr>
              <p:spPr>
                <a:xfrm>
                  <a:off x="213786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6" name="Right Triangle 25"/>
                <p:cNvSpPr/>
                <p:nvPr/>
              </p:nvSpPr>
              <p:spPr>
                <a:xfrm>
                  <a:off x="267994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7" name="Picture 26" descr="Screen Shot 2013-05-14 at 10.58.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489" y="1378449"/>
                  <a:ext cx="595407" cy="432269"/>
                </a:xfrm>
                <a:prstGeom prst="rect">
                  <a:avLst/>
                </a:prstGeom>
              </p:spPr>
            </p:pic>
            <p:sp>
              <p:nvSpPr>
                <p:cNvPr id="28" name="Snip Single Corner Rectangle 27"/>
                <p:cNvSpPr/>
                <p:nvPr/>
              </p:nvSpPr>
              <p:spPr>
                <a:xfrm>
                  <a:off x="163178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9" name="Right Triangle 28"/>
                <p:cNvSpPr/>
                <p:nvPr/>
              </p:nvSpPr>
              <p:spPr>
                <a:xfrm>
                  <a:off x="217386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0" name="Picture 29" descr="Screen Shot 2013-05-14 at 10.57.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053" y="1378449"/>
                  <a:ext cx="543269" cy="432269"/>
                </a:xfrm>
                <a:prstGeom prst="rect">
                  <a:avLst/>
                </a:prstGeom>
              </p:spPr>
            </p:pic>
            <p:sp>
              <p:nvSpPr>
                <p:cNvPr id="31" name="Snip Single Corner Rectangle 30"/>
                <p:cNvSpPr/>
                <p:nvPr/>
              </p:nvSpPr>
              <p:spPr>
                <a:xfrm>
                  <a:off x="112570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2" name="Right Triangle 31"/>
                <p:cNvSpPr/>
                <p:nvPr/>
              </p:nvSpPr>
              <p:spPr>
                <a:xfrm>
                  <a:off x="166778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3" name="Picture 32" descr="Screen Shot 2013-05-14 at 10.58.3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84" y="1378449"/>
                  <a:ext cx="597521" cy="432269"/>
                </a:xfrm>
                <a:prstGeom prst="rect">
                  <a:avLst/>
                </a:prstGeom>
              </p:spPr>
            </p:pic>
          </p:grpSp>
          <p:grpSp>
            <p:nvGrpSpPr>
              <p:cNvPr id="12" name="Group 96"/>
              <p:cNvGrpSpPr/>
              <p:nvPr/>
            </p:nvGrpSpPr>
            <p:grpSpPr>
              <a:xfrm>
                <a:off x="1351232" y="2016619"/>
                <a:ext cx="1224654" cy="1079775"/>
                <a:chOff x="1351232" y="2006619"/>
                <a:chExt cx="1224654" cy="1079775"/>
              </a:xfrm>
            </p:grpSpPr>
            <p:grpSp>
              <p:nvGrpSpPr>
                <p:cNvPr id="18" name="Group 97"/>
                <p:cNvGrpSpPr/>
                <p:nvPr/>
              </p:nvGrpSpPr>
              <p:grpSpPr>
                <a:xfrm>
                  <a:off x="1351232" y="2006619"/>
                  <a:ext cx="1224654" cy="217436"/>
                  <a:chOff x="1351232" y="2006619"/>
                  <a:chExt cx="1224654" cy="217436"/>
                </a:xfrm>
              </p:grpSpPr>
              <p:sp>
                <p:nvSpPr>
                  <p:cNvPr id="22" name="Down Arrow 21"/>
                  <p:cNvSpPr/>
                  <p:nvPr/>
                </p:nvSpPr>
                <p:spPr>
                  <a:xfrm>
                    <a:off x="236339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3" name="Down Arrow 22"/>
                  <p:cNvSpPr/>
                  <p:nvPr/>
                </p:nvSpPr>
                <p:spPr>
                  <a:xfrm>
                    <a:off x="185731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4" name="Down Arrow 23"/>
                  <p:cNvSpPr/>
                  <p:nvPr/>
                </p:nvSpPr>
                <p:spPr>
                  <a:xfrm>
                    <a:off x="135123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nvGrpSpPr>
                <p:cNvPr id="19" name="Group 98"/>
                <p:cNvGrpSpPr/>
                <p:nvPr/>
              </p:nvGrpSpPr>
              <p:grpSpPr>
                <a:xfrm>
                  <a:off x="1367491" y="2664739"/>
                  <a:ext cx="1192136" cy="421655"/>
                  <a:chOff x="1367491" y="2664739"/>
                  <a:chExt cx="1192136" cy="421655"/>
                </a:xfrm>
              </p:grpSpPr>
              <p:pic>
                <p:nvPicPr>
                  <p:cNvPr id="20"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16200000">
                    <a:off x="1342651"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5400000" flipH="1">
                    <a:off x="2162812"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 name="Group 104"/>
              <p:cNvGrpSpPr/>
              <p:nvPr/>
            </p:nvGrpSpPr>
            <p:grpSpPr>
              <a:xfrm>
                <a:off x="1631789" y="3075079"/>
                <a:ext cx="663540" cy="799510"/>
                <a:chOff x="1631789" y="3075079"/>
                <a:chExt cx="663540" cy="799510"/>
              </a:xfrm>
            </p:grpSpPr>
            <p:grpSp>
              <p:nvGrpSpPr>
                <p:cNvPr id="14" name="Group 105"/>
                <p:cNvGrpSpPr/>
                <p:nvPr/>
              </p:nvGrpSpPr>
              <p:grpSpPr>
                <a:xfrm>
                  <a:off x="1631789" y="3075079"/>
                  <a:ext cx="663540" cy="799510"/>
                  <a:chOff x="1631789" y="2995083"/>
                  <a:chExt cx="663540" cy="799510"/>
                </a:xfrm>
              </p:grpSpPr>
              <p:sp>
                <p:nvSpPr>
                  <p:cNvPr id="16" name="Snip Single Corner Rectangle 15"/>
                  <p:cNvSpPr/>
                  <p:nvPr/>
                </p:nvSpPr>
                <p:spPr>
                  <a:xfrm>
                    <a:off x="1631789" y="2995083"/>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7" name="Right Triangle 16"/>
                  <p:cNvSpPr/>
                  <p:nvPr/>
                </p:nvSpPr>
                <p:spPr>
                  <a:xfrm>
                    <a:off x="2173866" y="2995083"/>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pic>
              <p:nvPicPr>
                <p:cNvPr id="15" name="Picture 14" descr="Screen Shot 2013-05-15 at 11.07.38 AM.png"/>
                <p:cNvPicPr>
                  <a:picLocks noChangeAspect="1"/>
                </p:cNvPicPr>
                <p:nvPr/>
              </p:nvPicPr>
              <p:blipFill rotWithShape="1">
                <a:blip r:embed="rId7">
                  <a:extLst>
                    <a:ext uri="{28A0092B-C50C-407E-A947-70E740481C1C}">
                      <a14:useLocalDpi xmlns:a14="http://schemas.microsoft.com/office/drawing/2010/main" val="0"/>
                    </a:ext>
                  </a:extLst>
                </a:blip>
                <a:srcRect l="5766" t="6137" r="7005" b="9339"/>
                <a:stretch/>
              </p:blipFill>
              <p:spPr>
                <a:xfrm>
                  <a:off x="1823259" y="3401712"/>
                  <a:ext cx="157941" cy="91882"/>
                </a:xfrm>
                <a:prstGeom prst="rect">
                  <a:avLst/>
                </a:prstGeom>
              </p:spPr>
            </p:pic>
          </p:grpSp>
        </p:grpSp>
        <p:pic>
          <p:nvPicPr>
            <p:cNvPr id="9" name="Picture 2" descr="http://us.f1423.mail.yahoo.com/ya/download?mid=2%5f0%5f0%5f1%5f182849%5fAIX0i2IAAVwYUFpQiAmLHxA08ro&amp;pid=1.2.4&amp;fid=Inbox&amp;inline=1&amp;appid=YahooMailNeoC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5300" y="1699910"/>
              <a:ext cx="590550" cy="5492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09362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02113" y="2927350"/>
            <a:ext cx="3106737"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b="1" dirty="0">
                <a:solidFill>
                  <a:srgbClr val="000000"/>
                </a:solidFill>
                <a:latin typeface="Arial" pitchFamily="34" charset="0"/>
                <a:cs typeface="Arial" pitchFamily="34" charset="0"/>
              </a:rPr>
              <a:t>EJB 3.2</a:t>
            </a:r>
          </a:p>
        </p:txBody>
      </p:sp>
      <p:sp>
        <p:nvSpPr>
          <p:cNvPr id="6" name="Rounded Rectangle 5"/>
          <p:cNvSpPr/>
          <p:nvPr/>
        </p:nvSpPr>
        <p:spPr>
          <a:xfrm>
            <a:off x="2039938" y="1652588"/>
            <a:ext cx="5268912"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b="1" dirty="0" err="1">
                <a:solidFill>
                  <a:srgbClr val="000000"/>
                </a:solidFill>
                <a:latin typeface="Arial" pitchFamily="34" charset="0"/>
                <a:cs typeface="Arial" pitchFamily="34" charset="0"/>
              </a:rPr>
              <a:t>Servlet</a:t>
            </a:r>
            <a:r>
              <a:rPr lang="en-US" sz="1200" b="1" dirty="0">
                <a:solidFill>
                  <a:srgbClr val="000000"/>
                </a:solidFill>
                <a:latin typeface="Arial" pitchFamily="34" charset="0"/>
                <a:cs typeface="Arial" pitchFamily="34" charset="0"/>
              </a:rPr>
              <a:t> 3.1</a:t>
            </a:r>
          </a:p>
        </p:txBody>
      </p:sp>
      <p:sp>
        <p:nvSpPr>
          <p:cNvPr id="7" name="Rounded Rectangle 6"/>
          <p:cNvSpPr/>
          <p:nvPr/>
        </p:nvSpPr>
        <p:spPr>
          <a:xfrm>
            <a:off x="879475" y="1017588"/>
            <a:ext cx="1046163" cy="1192212"/>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b="1" dirty="0">
                <a:solidFill>
                  <a:schemeClr val="tx1"/>
                </a:solidFill>
                <a:latin typeface="Arial" pitchFamily="34" charset="0"/>
                <a:cs typeface="Arial" pitchFamily="34" charset="0"/>
              </a:rPr>
              <a:t>CDI</a:t>
            </a:r>
          </a:p>
          <a:p>
            <a:pPr algn="ctr">
              <a:defRPr/>
            </a:pPr>
            <a:r>
              <a:rPr lang="en-US" sz="1200" b="1" dirty="0">
                <a:solidFill>
                  <a:schemeClr val="tx1"/>
                </a:solidFill>
                <a:latin typeface="Arial" pitchFamily="34" charset="0"/>
                <a:cs typeface="Arial" pitchFamily="34" charset="0"/>
              </a:rPr>
              <a:t>Extensions</a:t>
            </a:r>
          </a:p>
        </p:txBody>
      </p:sp>
      <p:sp>
        <p:nvSpPr>
          <p:cNvPr id="10" name="Rounded Rectangle 9"/>
          <p:cNvSpPr/>
          <p:nvPr/>
        </p:nvSpPr>
        <p:spPr>
          <a:xfrm>
            <a:off x="7415222" y="1026826"/>
            <a:ext cx="762000" cy="307848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vert="vert270" lIns="0" tIns="0" rIns="0" bIns="0" anchor="ctr"/>
          <a:lstStyle/>
          <a:p>
            <a:pPr algn="ctr">
              <a:defRPr/>
            </a:pPr>
            <a:r>
              <a:rPr lang="en-US" sz="1200" b="1" dirty="0">
                <a:solidFill>
                  <a:srgbClr val="000000"/>
                </a:solidFill>
                <a:latin typeface="Arial" pitchFamily="34" charset="0"/>
                <a:cs typeface="Arial" pitchFamily="34" charset="0"/>
              </a:rPr>
              <a:t>Bean Validation 1.1</a:t>
            </a:r>
          </a:p>
        </p:txBody>
      </p:sp>
      <p:sp>
        <p:nvSpPr>
          <p:cNvPr id="11" name="Rounded Rectangle 10"/>
          <p:cNvSpPr/>
          <p:nvPr/>
        </p:nvSpPr>
        <p:spPr>
          <a:xfrm>
            <a:off x="5838825" y="3608388"/>
            <a:ext cx="1470025" cy="558800"/>
          </a:xfrm>
          <a:prstGeom prst="roundRect">
            <a:avLst/>
          </a:prstGeom>
          <a:solidFill>
            <a:srgbClr val="FF6600"/>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b="1" dirty="0">
                <a:solidFill>
                  <a:srgbClr val="000000"/>
                </a:solidFill>
                <a:latin typeface="Arial" pitchFamily="34" charset="0"/>
                <a:cs typeface="Arial" pitchFamily="34" charset="0"/>
              </a:rPr>
              <a:t>Batch 1.0</a:t>
            </a:r>
          </a:p>
        </p:txBody>
      </p:sp>
      <p:sp>
        <p:nvSpPr>
          <p:cNvPr id="20" name="Rounded Rectangle 19"/>
          <p:cNvSpPr/>
          <p:nvPr/>
        </p:nvSpPr>
        <p:spPr>
          <a:xfrm>
            <a:off x="2032000" y="1022350"/>
            <a:ext cx="976313"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b="1" dirty="0">
                <a:solidFill>
                  <a:srgbClr val="000000"/>
                </a:solidFill>
                <a:latin typeface="Arial" pitchFamily="34" charset="0"/>
                <a:cs typeface="Arial" pitchFamily="34" charset="0"/>
              </a:rPr>
              <a:t>Web Fragments</a:t>
            </a:r>
          </a:p>
        </p:txBody>
      </p:sp>
      <p:sp>
        <p:nvSpPr>
          <p:cNvPr id="31751" name="Title 11"/>
          <p:cNvSpPr>
            <a:spLocks noGrp="1"/>
          </p:cNvSpPr>
          <p:nvPr>
            <p:ph type="title"/>
          </p:nvPr>
        </p:nvSpPr>
        <p:spPr/>
        <p:txBody>
          <a:bodyPr/>
          <a:lstStyle/>
          <a:p>
            <a:r>
              <a:rPr lang="en-US">
                <a:latin typeface="Arial" charset="0"/>
                <a:cs typeface="Arial" charset="0"/>
              </a:rPr>
              <a:t>Java EE 7 JSRs</a:t>
            </a:r>
          </a:p>
        </p:txBody>
      </p:sp>
      <p:sp>
        <p:nvSpPr>
          <p:cNvPr id="32" name="Rounded Rectangle 31"/>
          <p:cNvSpPr/>
          <p:nvPr/>
        </p:nvSpPr>
        <p:spPr>
          <a:xfrm>
            <a:off x="4183063" y="3608388"/>
            <a:ext cx="1471612"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b="1" dirty="0">
                <a:solidFill>
                  <a:srgbClr val="000000"/>
                </a:solidFill>
                <a:latin typeface="Arial" pitchFamily="34" charset="0"/>
                <a:cs typeface="Arial" pitchFamily="34" charset="0"/>
              </a:rPr>
              <a:t>JCA 1.7</a:t>
            </a:r>
          </a:p>
        </p:txBody>
      </p:sp>
      <p:sp>
        <p:nvSpPr>
          <p:cNvPr id="34" name="Rounded Rectangle 33"/>
          <p:cNvSpPr/>
          <p:nvPr/>
        </p:nvSpPr>
        <p:spPr>
          <a:xfrm>
            <a:off x="2532063" y="3608388"/>
            <a:ext cx="1470025"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b="1" dirty="0">
                <a:solidFill>
                  <a:srgbClr val="000000"/>
                </a:solidFill>
                <a:latin typeface="Arial" pitchFamily="34" charset="0"/>
                <a:cs typeface="Arial" pitchFamily="34" charset="0"/>
              </a:rPr>
              <a:t>JMS 2.0</a:t>
            </a:r>
          </a:p>
        </p:txBody>
      </p:sp>
      <p:sp>
        <p:nvSpPr>
          <p:cNvPr id="35" name="Rounded Rectangle 34"/>
          <p:cNvSpPr/>
          <p:nvPr/>
        </p:nvSpPr>
        <p:spPr>
          <a:xfrm>
            <a:off x="881063" y="3608388"/>
            <a:ext cx="1470025"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b="1" dirty="0">
                <a:solidFill>
                  <a:srgbClr val="000000"/>
                </a:solidFill>
                <a:latin typeface="Arial" pitchFamily="34" charset="0"/>
                <a:cs typeface="Arial" pitchFamily="34" charset="0"/>
              </a:rPr>
              <a:t>JPA 2.1</a:t>
            </a:r>
          </a:p>
        </p:txBody>
      </p:sp>
      <p:sp>
        <p:nvSpPr>
          <p:cNvPr id="36" name="Rounded Rectangle 35"/>
          <p:cNvSpPr/>
          <p:nvPr/>
        </p:nvSpPr>
        <p:spPr>
          <a:xfrm>
            <a:off x="884238" y="2943225"/>
            <a:ext cx="3106737"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b="1" dirty="0">
                <a:solidFill>
                  <a:srgbClr val="000000"/>
                </a:solidFill>
                <a:latin typeface="Arial" pitchFamily="34" charset="0"/>
                <a:cs typeface="Arial" pitchFamily="34" charset="0"/>
              </a:rPr>
              <a:t>Managed Beans 1.0</a:t>
            </a:r>
          </a:p>
        </p:txBody>
      </p:sp>
      <p:sp>
        <p:nvSpPr>
          <p:cNvPr id="37" name="Rounded Rectangle 36"/>
          <p:cNvSpPr/>
          <p:nvPr/>
        </p:nvSpPr>
        <p:spPr>
          <a:xfrm>
            <a:off x="5838825" y="2284413"/>
            <a:ext cx="1470025" cy="558800"/>
          </a:xfrm>
          <a:prstGeom prst="roundRect">
            <a:avLst/>
          </a:prstGeom>
          <a:solidFill>
            <a:srgbClr val="FF6600"/>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b="1" dirty="0">
                <a:solidFill>
                  <a:srgbClr val="000000"/>
                </a:solidFill>
                <a:latin typeface="Arial" pitchFamily="34" charset="0"/>
                <a:cs typeface="Arial" pitchFamily="34" charset="0"/>
              </a:rPr>
              <a:t>Concurrency 1.0</a:t>
            </a:r>
          </a:p>
        </p:txBody>
      </p:sp>
      <p:sp>
        <p:nvSpPr>
          <p:cNvPr id="41" name="Rounded Rectangle 40"/>
          <p:cNvSpPr/>
          <p:nvPr/>
        </p:nvSpPr>
        <p:spPr>
          <a:xfrm>
            <a:off x="4186238" y="2284413"/>
            <a:ext cx="1471612"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b="1" dirty="0">
                <a:solidFill>
                  <a:srgbClr val="000000"/>
                </a:solidFill>
                <a:latin typeface="Arial" pitchFamily="34" charset="0"/>
                <a:cs typeface="Arial" pitchFamily="34" charset="0"/>
              </a:rPr>
              <a:t>Common Annotations 1.1</a:t>
            </a:r>
          </a:p>
        </p:txBody>
      </p:sp>
      <p:sp>
        <p:nvSpPr>
          <p:cNvPr id="42" name="Rounded Rectangle 41"/>
          <p:cNvSpPr/>
          <p:nvPr/>
        </p:nvSpPr>
        <p:spPr>
          <a:xfrm>
            <a:off x="2535238" y="2284413"/>
            <a:ext cx="1471612"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b="1" dirty="0">
                <a:solidFill>
                  <a:srgbClr val="000000"/>
                </a:solidFill>
                <a:latin typeface="Arial" charset="0"/>
                <a:ea typeface="ＭＳ Ｐゴシック" charset="0"/>
                <a:cs typeface="Arial" charset="0"/>
              </a:rPr>
              <a:t>Interceptors</a:t>
            </a:r>
            <a:br>
              <a:rPr lang="en-US" sz="1200" b="1" dirty="0">
                <a:solidFill>
                  <a:srgbClr val="000000"/>
                </a:solidFill>
                <a:latin typeface="Arial" charset="0"/>
                <a:ea typeface="ＭＳ Ｐゴシック" charset="0"/>
                <a:cs typeface="Arial" charset="0"/>
              </a:rPr>
            </a:br>
            <a:r>
              <a:rPr lang="en-US" sz="1200" b="1" dirty="0">
                <a:solidFill>
                  <a:srgbClr val="000000"/>
                </a:solidFill>
                <a:latin typeface="Arial" charset="0"/>
                <a:ea typeface="ＭＳ Ｐゴシック" charset="0"/>
                <a:cs typeface="Arial" charset="0"/>
              </a:rPr>
              <a:t>1.2, JTA 1.2</a:t>
            </a:r>
          </a:p>
        </p:txBody>
      </p:sp>
      <p:sp>
        <p:nvSpPr>
          <p:cNvPr id="43" name="Rounded Rectangle 42"/>
          <p:cNvSpPr/>
          <p:nvPr/>
        </p:nvSpPr>
        <p:spPr>
          <a:xfrm>
            <a:off x="884238" y="2284413"/>
            <a:ext cx="1470025" cy="558800"/>
          </a:xfrm>
          <a:prstGeom prst="roundRect">
            <a:avLst/>
          </a:prstGeom>
          <a:solidFill>
            <a:schemeClr val="accent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b="1" dirty="0">
                <a:solidFill>
                  <a:srgbClr val="000000"/>
                </a:solidFill>
                <a:latin typeface="Arial" pitchFamily="34" charset="0"/>
                <a:cs typeface="Arial" pitchFamily="34" charset="0"/>
              </a:rPr>
              <a:t>CDI 1.1</a:t>
            </a:r>
          </a:p>
        </p:txBody>
      </p:sp>
      <p:sp>
        <p:nvSpPr>
          <p:cNvPr id="45" name="Rounded Rectangle 44"/>
          <p:cNvSpPr/>
          <p:nvPr/>
        </p:nvSpPr>
        <p:spPr>
          <a:xfrm>
            <a:off x="3108325" y="1016000"/>
            <a:ext cx="973138"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b="1" dirty="0">
                <a:solidFill>
                  <a:srgbClr val="000000"/>
                </a:solidFill>
                <a:latin typeface="Arial" pitchFamily="34" charset="0"/>
                <a:cs typeface="Arial" pitchFamily="34" charset="0"/>
              </a:rPr>
              <a:t>JSF 2.2,</a:t>
            </a:r>
            <a:br>
              <a:rPr lang="en-US" sz="1200" b="1" dirty="0">
                <a:solidFill>
                  <a:srgbClr val="000000"/>
                </a:solidFill>
                <a:latin typeface="Arial" pitchFamily="34" charset="0"/>
                <a:cs typeface="Arial" pitchFamily="34" charset="0"/>
              </a:rPr>
            </a:br>
            <a:r>
              <a:rPr lang="en-US" sz="1200" b="1" dirty="0">
                <a:solidFill>
                  <a:srgbClr val="000000"/>
                </a:solidFill>
                <a:latin typeface="Arial" pitchFamily="34" charset="0"/>
                <a:cs typeface="Arial" pitchFamily="34" charset="0"/>
              </a:rPr>
              <a:t>JSP 2.3,</a:t>
            </a:r>
            <a:br>
              <a:rPr lang="en-US" sz="1200" b="1" dirty="0">
                <a:solidFill>
                  <a:srgbClr val="000000"/>
                </a:solidFill>
                <a:latin typeface="Arial" pitchFamily="34" charset="0"/>
                <a:cs typeface="Arial" pitchFamily="34" charset="0"/>
              </a:rPr>
            </a:br>
            <a:r>
              <a:rPr lang="en-US" sz="1200" b="1" dirty="0">
                <a:solidFill>
                  <a:srgbClr val="000000"/>
                </a:solidFill>
                <a:latin typeface="Arial" pitchFamily="34" charset="0"/>
                <a:cs typeface="Arial" pitchFamily="34" charset="0"/>
              </a:rPr>
              <a:t>EL 3.0</a:t>
            </a:r>
          </a:p>
        </p:txBody>
      </p:sp>
      <p:sp>
        <p:nvSpPr>
          <p:cNvPr id="46" name="Rounded Rectangle 45"/>
          <p:cNvSpPr/>
          <p:nvPr/>
        </p:nvSpPr>
        <p:spPr>
          <a:xfrm>
            <a:off x="4179888" y="1016000"/>
            <a:ext cx="981075" cy="558800"/>
          </a:xfrm>
          <a:prstGeom prst="roundRect">
            <a:avLst/>
          </a:prstGeom>
          <a:solidFill>
            <a:srgbClr val="8BAAC3"/>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b="1" dirty="0">
                <a:solidFill>
                  <a:srgbClr val="000000"/>
                </a:solidFill>
                <a:latin typeface="Arial" pitchFamily="34" charset="0"/>
                <a:cs typeface="Arial" pitchFamily="34" charset="0"/>
              </a:rPr>
              <a:t>JAX-RS 2.0,</a:t>
            </a:r>
          </a:p>
          <a:p>
            <a:pPr algn="ctr">
              <a:defRPr/>
            </a:pPr>
            <a:r>
              <a:rPr lang="en-US" sz="1200" b="1" dirty="0">
                <a:solidFill>
                  <a:srgbClr val="000000"/>
                </a:solidFill>
                <a:latin typeface="Arial" pitchFamily="34" charset="0"/>
                <a:cs typeface="Arial" pitchFamily="34" charset="0"/>
              </a:rPr>
              <a:t>JAX-WS 2.2</a:t>
            </a:r>
          </a:p>
        </p:txBody>
      </p:sp>
      <p:sp>
        <p:nvSpPr>
          <p:cNvPr id="47" name="Rounded Rectangle 46"/>
          <p:cNvSpPr/>
          <p:nvPr/>
        </p:nvSpPr>
        <p:spPr>
          <a:xfrm>
            <a:off x="5259388" y="1016000"/>
            <a:ext cx="977900" cy="558800"/>
          </a:xfrm>
          <a:prstGeom prst="roundRect">
            <a:avLst/>
          </a:prstGeom>
          <a:solidFill>
            <a:srgbClr val="FF6600"/>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b="1" dirty="0">
                <a:solidFill>
                  <a:srgbClr val="000000"/>
                </a:solidFill>
                <a:latin typeface="Arial" pitchFamily="34" charset="0"/>
                <a:cs typeface="Arial" pitchFamily="34" charset="0"/>
              </a:rPr>
              <a:t>JSON 1.0</a:t>
            </a:r>
          </a:p>
        </p:txBody>
      </p:sp>
      <p:sp>
        <p:nvSpPr>
          <p:cNvPr id="48" name="Rounded Rectangle 47"/>
          <p:cNvSpPr/>
          <p:nvPr/>
        </p:nvSpPr>
        <p:spPr>
          <a:xfrm>
            <a:off x="6335713" y="1016000"/>
            <a:ext cx="973137" cy="558800"/>
          </a:xfrm>
          <a:prstGeom prst="roundRect">
            <a:avLst/>
          </a:prstGeom>
          <a:solidFill>
            <a:srgbClr val="FF6600"/>
          </a:solidFill>
          <a:ln/>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b="1" dirty="0">
                <a:solidFill>
                  <a:srgbClr val="000000"/>
                </a:solidFill>
                <a:latin typeface="Arial" pitchFamily="34" charset="0"/>
                <a:cs typeface="Arial" pitchFamily="34" charset="0"/>
              </a:rPr>
              <a:t>WebSocket 1.0</a:t>
            </a:r>
          </a:p>
        </p:txBody>
      </p:sp>
      <p:sp>
        <p:nvSpPr>
          <p:cNvPr id="12" name="Rounded Rectangle 11"/>
          <p:cNvSpPr/>
          <p:nvPr/>
        </p:nvSpPr>
        <p:spPr>
          <a:xfrm>
            <a:off x="833438" y="952500"/>
            <a:ext cx="6538912" cy="1281113"/>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Rounded Rectangle 48"/>
          <p:cNvSpPr/>
          <p:nvPr/>
        </p:nvSpPr>
        <p:spPr>
          <a:xfrm>
            <a:off x="833438" y="2268538"/>
            <a:ext cx="6538912" cy="1282700"/>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ounded Rectangle 49"/>
          <p:cNvSpPr/>
          <p:nvPr/>
        </p:nvSpPr>
        <p:spPr>
          <a:xfrm>
            <a:off x="833438" y="3573463"/>
            <a:ext cx="6538912" cy="684212"/>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 name="Group 12"/>
          <p:cNvGrpSpPr>
            <a:grpSpLocks/>
          </p:cNvGrpSpPr>
          <p:nvPr/>
        </p:nvGrpSpPr>
        <p:grpSpPr bwMode="auto">
          <a:xfrm rot="-1641962">
            <a:off x="1289050" y="1263650"/>
            <a:ext cx="6184900" cy="2647950"/>
            <a:chOff x="-370919" y="2182563"/>
            <a:chExt cx="6184355" cy="2646878"/>
          </a:xfrm>
        </p:grpSpPr>
        <p:sp>
          <p:nvSpPr>
            <p:cNvPr id="9" name="Rectangle 8"/>
            <p:cNvSpPr/>
            <p:nvPr/>
          </p:nvSpPr>
          <p:spPr>
            <a:xfrm>
              <a:off x="-261912" y="2547427"/>
              <a:ext cx="5985934" cy="2089891"/>
            </a:xfrm>
            <a:prstGeom prst="rect">
              <a:avLst/>
            </a:prstGeom>
            <a:solidFill>
              <a:schemeClr val="bg1">
                <a:lumMod val="95000"/>
                <a:alpha val="39000"/>
              </a:schemeClr>
            </a:solidFill>
            <a:ln>
              <a:solidFill>
                <a:srgbClr val="82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12665" name="Rectangle 7"/>
            <p:cNvSpPr>
              <a:spLocks noChangeArrowheads="1"/>
            </p:cNvSpPr>
            <p:nvPr/>
          </p:nvSpPr>
          <p:spPr bwMode="auto">
            <a:xfrm>
              <a:off x="-370919" y="2182563"/>
              <a:ext cx="6184355"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600" dirty="0">
                  <a:solidFill>
                    <a:srgbClr val="820000"/>
                  </a:solidFill>
                  <a:latin typeface="Britannic Bold" charset="0"/>
                  <a:cs typeface="Britannic Bold" charset="0"/>
                </a:rPr>
                <a:t>FINAL!</a:t>
              </a:r>
            </a:p>
          </p:txBody>
        </p:sp>
      </p:grpSp>
    </p:spTree>
    <p:extLst>
      <p:ext uri="{BB962C8B-B14F-4D97-AF65-F5344CB8AC3E}">
        <p14:creationId xmlns:p14="http://schemas.microsoft.com/office/powerpoint/2010/main" val="7159188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9" fill="hold" nodeType="afterGroup">
                            <p:stCondLst>
                              <p:cond delay="1000"/>
                            </p:stCondLst>
                            <p:childTnLst>
                              <p:par>
                                <p:cTn id="20" presetID="32" presetClass="emph" presetSubtype="0" fill="hold" grpId="0" nodeType="afterEffect">
                                  <p:stCondLst>
                                    <p:cond delay="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par>
                                <p:cTn id="26" presetID="32" presetClass="emph" presetSubtype="0" fill="hold" grpId="0" nodeType="withEffect">
                                  <p:stCondLst>
                                    <p:cond delay="0"/>
                                  </p:stCondLst>
                                  <p:childTnLst>
                                    <p:animRot by="120000">
                                      <p:cBhvr>
                                        <p:cTn id="27" dur="100" fill="hold">
                                          <p:stCondLst>
                                            <p:cond delay="0"/>
                                          </p:stCondLst>
                                        </p:cTn>
                                        <p:tgtEl>
                                          <p:spTgt spid="6"/>
                                        </p:tgtEl>
                                        <p:attrNameLst>
                                          <p:attrName>r</p:attrName>
                                        </p:attrNameLst>
                                      </p:cBhvr>
                                    </p:animRot>
                                    <p:animRot by="-240000">
                                      <p:cBhvr>
                                        <p:cTn id="28" dur="200" fill="hold">
                                          <p:stCondLst>
                                            <p:cond delay="200"/>
                                          </p:stCondLst>
                                        </p:cTn>
                                        <p:tgtEl>
                                          <p:spTgt spid="6"/>
                                        </p:tgtEl>
                                        <p:attrNameLst>
                                          <p:attrName>r</p:attrName>
                                        </p:attrNameLst>
                                      </p:cBhvr>
                                    </p:animRot>
                                    <p:animRot by="240000">
                                      <p:cBhvr>
                                        <p:cTn id="29" dur="200" fill="hold">
                                          <p:stCondLst>
                                            <p:cond delay="400"/>
                                          </p:stCondLst>
                                        </p:cTn>
                                        <p:tgtEl>
                                          <p:spTgt spid="6"/>
                                        </p:tgtEl>
                                        <p:attrNameLst>
                                          <p:attrName>r</p:attrName>
                                        </p:attrNameLst>
                                      </p:cBhvr>
                                    </p:animRot>
                                    <p:animRot by="-240000">
                                      <p:cBhvr>
                                        <p:cTn id="30" dur="200" fill="hold">
                                          <p:stCondLst>
                                            <p:cond delay="600"/>
                                          </p:stCondLst>
                                        </p:cTn>
                                        <p:tgtEl>
                                          <p:spTgt spid="6"/>
                                        </p:tgtEl>
                                        <p:attrNameLst>
                                          <p:attrName>r</p:attrName>
                                        </p:attrNameLst>
                                      </p:cBhvr>
                                    </p:animRot>
                                    <p:animRot by="120000">
                                      <p:cBhvr>
                                        <p:cTn id="31" dur="200" fill="hold">
                                          <p:stCondLst>
                                            <p:cond delay="800"/>
                                          </p:stCondLst>
                                        </p:cTn>
                                        <p:tgtEl>
                                          <p:spTgt spid="6"/>
                                        </p:tgtEl>
                                        <p:attrNameLst>
                                          <p:attrName>r</p:attrName>
                                        </p:attrNameLst>
                                      </p:cBhvr>
                                    </p:animRot>
                                  </p:childTnLst>
                                </p:cTn>
                              </p:par>
                              <p:par>
                                <p:cTn id="32" presetID="32" presetClass="emph" presetSubtype="0" fill="hold" grpId="0" nodeType="withEffect">
                                  <p:stCondLst>
                                    <p:cond delay="0"/>
                                  </p:stCondLst>
                                  <p:childTnLst>
                                    <p:animRot by="120000">
                                      <p:cBhvr>
                                        <p:cTn id="33" dur="100" fill="hold">
                                          <p:stCondLst>
                                            <p:cond delay="0"/>
                                          </p:stCondLst>
                                        </p:cTn>
                                        <p:tgtEl>
                                          <p:spTgt spid="7"/>
                                        </p:tgtEl>
                                        <p:attrNameLst>
                                          <p:attrName>r</p:attrName>
                                        </p:attrNameLst>
                                      </p:cBhvr>
                                    </p:animRot>
                                    <p:animRot by="-240000">
                                      <p:cBhvr>
                                        <p:cTn id="34" dur="200" fill="hold">
                                          <p:stCondLst>
                                            <p:cond delay="200"/>
                                          </p:stCondLst>
                                        </p:cTn>
                                        <p:tgtEl>
                                          <p:spTgt spid="7"/>
                                        </p:tgtEl>
                                        <p:attrNameLst>
                                          <p:attrName>r</p:attrName>
                                        </p:attrNameLst>
                                      </p:cBhvr>
                                    </p:animRot>
                                    <p:animRot by="240000">
                                      <p:cBhvr>
                                        <p:cTn id="35" dur="200" fill="hold">
                                          <p:stCondLst>
                                            <p:cond delay="400"/>
                                          </p:stCondLst>
                                        </p:cTn>
                                        <p:tgtEl>
                                          <p:spTgt spid="7"/>
                                        </p:tgtEl>
                                        <p:attrNameLst>
                                          <p:attrName>r</p:attrName>
                                        </p:attrNameLst>
                                      </p:cBhvr>
                                    </p:animRot>
                                    <p:animRot by="-240000">
                                      <p:cBhvr>
                                        <p:cTn id="36" dur="200" fill="hold">
                                          <p:stCondLst>
                                            <p:cond delay="600"/>
                                          </p:stCondLst>
                                        </p:cTn>
                                        <p:tgtEl>
                                          <p:spTgt spid="7"/>
                                        </p:tgtEl>
                                        <p:attrNameLst>
                                          <p:attrName>r</p:attrName>
                                        </p:attrNameLst>
                                      </p:cBhvr>
                                    </p:animRot>
                                    <p:animRot by="120000">
                                      <p:cBhvr>
                                        <p:cTn id="37" dur="200" fill="hold">
                                          <p:stCondLst>
                                            <p:cond delay="800"/>
                                          </p:stCondLst>
                                        </p:cTn>
                                        <p:tgtEl>
                                          <p:spTgt spid="7"/>
                                        </p:tgtEl>
                                        <p:attrNameLst>
                                          <p:attrName>r</p:attrName>
                                        </p:attrNameLst>
                                      </p:cBhvr>
                                    </p:animRot>
                                  </p:childTnLst>
                                </p:cTn>
                              </p:par>
                              <p:par>
                                <p:cTn id="38" presetID="32" presetClass="emph" presetSubtype="0" fill="hold" grpId="0" nodeType="withEffect">
                                  <p:stCondLst>
                                    <p:cond delay="0"/>
                                  </p:stCondLst>
                                  <p:childTnLst>
                                    <p:animRot by="120000">
                                      <p:cBhvr>
                                        <p:cTn id="39" dur="100" fill="hold">
                                          <p:stCondLst>
                                            <p:cond delay="0"/>
                                          </p:stCondLst>
                                        </p:cTn>
                                        <p:tgtEl>
                                          <p:spTgt spid="11"/>
                                        </p:tgtEl>
                                        <p:attrNameLst>
                                          <p:attrName>r</p:attrName>
                                        </p:attrNameLst>
                                      </p:cBhvr>
                                    </p:animRot>
                                    <p:animRot by="-240000">
                                      <p:cBhvr>
                                        <p:cTn id="40" dur="200" fill="hold">
                                          <p:stCondLst>
                                            <p:cond delay="200"/>
                                          </p:stCondLst>
                                        </p:cTn>
                                        <p:tgtEl>
                                          <p:spTgt spid="11"/>
                                        </p:tgtEl>
                                        <p:attrNameLst>
                                          <p:attrName>r</p:attrName>
                                        </p:attrNameLst>
                                      </p:cBhvr>
                                    </p:animRot>
                                    <p:animRot by="240000">
                                      <p:cBhvr>
                                        <p:cTn id="41" dur="200" fill="hold">
                                          <p:stCondLst>
                                            <p:cond delay="400"/>
                                          </p:stCondLst>
                                        </p:cTn>
                                        <p:tgtEl>
                                          <p:spTgt spid="11"/>
                                        </p:tgtEl>
                                        <p:attrNameLst>
                                          <p:attrName>r</p:attrName>
                                        </p:attrNameLst>
                                      </p:cBhvr>
                                    </p:animRot>
                                    <p:animRot by="-240000">
                                      <p:cBhvr>
                                        <p:cTn id="42" dur="200" fill="hold">
                                          <p:stCondLst>
                                            <p:cond delay="600"/>
                                          </p:stCondLst>
                                        </p:cTn>
                                        <p:tgtEl>
                                          <p:spTgt spid="11"/>
                                        </p:tgtEl>
                                        <p:attrNameLst>
                                          <p:attrName>r</p:attrName>
                                        </p:attrNameLst>
                                      </p:cBhvr>
                                    </p:animRot>
                                    <p:animRot by="120000">
                                      <p:cBhvr>
                                        <p:cTn id="43" dur="200" fill="hold">
                                          <p:stCondLst>
                                            <p:cond delay="800"/>
                                          </p:stCondLst>
                                        </p:cTn>
                                        <p:tgtEl>
                                          <p:spTgt spid="11"/>
                                        </p:tgtEl>
                                        <p:attrNameLst>
                                          <p:attrName>r</p:attrName>
                                        </p:attrNameLst>
                                      </p:cBhvr>
                                    </p:animRot>
                                  </p:childTnLst>
                                </p:cTn>
                              </p:par>
                              <p:par>
                                <p:cTn id="44" presetID="32" presetClass="emph" presetSubtype="0" fill="hold" grpId="0" nodeType="withEffect">
                                  <p:stCondLst>
                                    <p:cond delay="0"/>
                                  </p:stCondLst>
                                  <p:childTnLst>
                                    <p:animRot by="120000">
                                      <p:cBhvr>
                                        <p:cTn id="45" dur="100" fill="hold">
                                          <p:stCondLst>
                                            <p:cond delay="0"/>
                                          </p:stCondLst>
                                        </p:cTn>
                                        <p:tgtEl>
                                          <p:spTgt spid="20"/>
                                        </p:tgtEl>
                                        <p:attrNameLst>
                                          <p:attrName>r</p:attrName>
                                        </p:attrNameLst>
                                      </p:cBhvr>
                                    </p:animRot>
                                    <p:animRot by="-240000">
                                      <p:cBhvr>
                                        <p:cTn id="46" dur="200" fill="hold">
                                          <p:stCondLst>
                                            <p:cond delay="200"/>
                                          </p:stCondLst>
                                        </p:cTn>
                                        <p:tgtEl>
                                          <p:spTgt spid="20"/>
                                        </p:tgtEl>
                                        <p:attrNameLst>
                                          <p:attrName>r</p:attrName>
                                        </p:attrNameLst>
                                      </p:cBhvr>
                                    </p:animRot>
                                    <p:animRot by="240000">
                                      <p:cBhvr>
                                        <p:cTn id="47" dur="200" fill="hold">
                                          <p:stCondLst>
                                            <p:cond delay="400"/>
                                          </p:stCondLst>
                                        </p:cTn>
                                        <p:tgtEl>
                                          <p:spTgt spid="20"/>
                                        </p:tgtEl>
                                        <p:attrNameLst>
                                          <p:attrName>r</p:attrName>
                                        </p:attrNameLst>
                                      </p:cBhvr>
                                    </p:animRot>
                                    <p:animRot by="-240000">
                                      <p:cBhvr>
                                        <p:cTn id="48" dur="200" fill="hold">
                                          <p:stCondLst>
                                            <p:cond delay="600"/>
                                          </p:stCondLst>
                                        </p:cTn>
                                        <p:tgtEl>
                                          <p:spTgt spid="20"/>
                                        </p:tgtEl>
                                        <p:attrNameLst>
                                          <p:attrName>r</p:attrName>
                                        </p:attrNameLst>
                                      </p:cBhvr>
                                    </p:animRot>
                                    <p:animRot by="120000">
                                      <p:cBhvr>
                                        <p:cTn id="49" dur="200" fill="hold">
                                          <p:stCondLst>
                                            <p:cond delay="800"/>
                                          </p:stCondLst>
                                        </p:cTn>
                                        <p:tgtEl>
                                          <p:spTgt spid="20"/>
                                        </p:tgtEl>
                                        <p:attrNameLst>
                                          <p:attrName>r</p:attrName>
                                        </p:attrNameLst>
                                      </p:cBhvr>
                                    </p:animRot>
                                  </p:childTnLst>
                                </p:cTn>
                              </p:par>
                              <p:par>
                                <p:cTn id="50" presetID="32" presetClass="emph" presetSubtype="0" fill="hold" grpId="0" nodeType="withEffect">
                                  <p:stCondLst>
                                    <p:cond delay="0"/>
                                  </p:stCondLst>
                                  <p:childTnLst>
                                    <p:animRot by="120000">
                                      <p:cBhvr>
                                        <p:cTn id="51" dur="100" fill="hold">
                                          <p:stCondLst>
                                            <p:cond delay="0"/>
                                          </p:stCondLst>
                                        </p:cTn>
                                        <p:tgtEl>
                                          <p:spTgt spid="31751"/>
                                        </p:tgtEl>
                                        <p:attrNameLst>
                                          <p:attrName>r</p:attrName>
                                        </p:attrNameLst>
                                      </p:cBhvr>
                                    </p:animRot>
                                    <p:animRot by="-240000">
                                      <p:cBhvr>
                                        <p:cTn id="52" dur="200" fill="hold">
                                          <p:stCondLst>
                                            <p:cond delay="200"/>
                                          </p:stCondLst>
                                        </p:cTn>
                                        <p:tgtEl>
                                          <p:spTgt spid="31751"/>
                                        </p:tgtEl>
                                        <p:attrNameLst>
                                          <p:attrName>r</p:attrName>
                                        </p:attrNameLst>
                                      </p:cBhvr>
                                    </p:animRot>
                                    <p:animRot by="240000">
                                      <p:cBhvr>
                                        <p:cTn id="53" dur="200" fill="hold">
                                          <p:stCondLst>
                                            <p:cond delay="400"/>
                                          </p:stCondLst>
                                        </p:cTn>
                                        <p:tgtEl>
                                          <p:spTgt spid="31751"/>
                                        </p:tgtEl>
                                        <p:attrNameLst>
                                          <p:attrName>r</p:attrName>
                                        </p:attrNameLst>
                                      </p:cBhvr>
                                    </p:animRot>
                                    <p:animRot by="-240000">
                                      <p:cBhvr>
                                        <p:cTn id="54" dur="200" fill="hold">
                                          <p:stCondLst>
                                            <p:cond delay="600"/>
                                          </p:stCondLst>
                                        </p:cTn>
                                        <p:tgtEl>
                                          <p:spTgt spid="31751"/>
                                        </p:tgtEl>
                                        <p:attrNameLst>
                                          <p:attrName>r</p:attrName>
                                        </p:attrNameLst>
                                      </p:cBhvr>
                                    </p:animRot>
                                    <p:animRot by="120000">
                                      <p:cBhvr>
                                        <p:cTn id="55" dur="200" fill="hold">
                                          <p:stCondLst>
                                            <p:cond delay="800"/>
                                          </p:stCondLst>
                                        </p:cTn>
                                        <p:tgtEl>
                                          <p:spTgt spid="31751"/>
                                        </p:tgtEl>
                                        <p:attrNameLst>
                                          <p:attrName>r</p:attrName>
                                        </p:attrNameLst>
                                      </p:cBhvr>
                                    </p:animRot>
                                  </p:childTnLst>
                                </p:cTn>
                              </p:par>
                              <p:par>
                                <p:cTn id="56" presetID="32" presetClass="emph" presetSubtype="0" fill="hold" grpId="0"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fill="hold" grpId="0" nodeType="withEffect">
                                  <p:stCondLst>
                                    <p:cond delay="0"/>
                                  </p:stCondLst>
                                  <p:childTnLst>
                                    <p:animRot by="120000">
                                      <p:cBhvr>
                                        <p:cTn id="63" dur="100" fill="hold">
                                          <p:stCondLst>
                                            <p:cond delay="0"/>
                                          </p:stCondLst>
                                        </p:cTn>
                                        <p:tgtEl>
                                          <p:spTgt spid="34"/>
                                        </p:tgtEl>
                                        <p:attrNameLst>
                                          <p:attrName>r</p:attrName>
                                        </p:attrNameLst>
                                      </p:cBhvr>
                                    </p:animRot>
                                    <p:animRot by="-240000">
                                      <p:cBhvr>
                                        <p:cTn id="64" dur="200" fill="hold">
                                          <p:stCondLst>
                                            <p:cond delay="200"/>
                                          </p:stCondLst>
                                        </p:cTn>
                                        <p:tgtEl>
                                          <p:spTgt spid="34"/>
                                        </p:tgtEl>
                                        <p:attrNameLst>
                                          <p:attrName>r</p:attrName>
                                        </p:attrNameLst>
                                      </p:cBhvr>
                                    </p:animRot>
                                    <p:animRot by="240000">
                                      <p:cBhvr>
                                        <p:cTn id="65" dur="200" fill="hold">
                                          <p:stCondLst>
                                            <p:cond delay="400"/>
                                          </p:stCondLst>
                                        </p:cTn>
                                        <p:tgtEl>
                                          <p:spTgt spid="34"/>
                                        </p:tgtEl>
                                        <p:attrNameLst>
                                          <p:attrName>r</p:attrName>
                                        </p:attrNameLst>
                                      </p:cBhvr>
                                    </p:animRot>
                                    <p:animRot by="-240000">
                                      <p:cBhvr>
                                        <p:cTn id="66" dur="200" fill="hold">
                                          <p:stCondLst>
                                            <p:cond delay="600"/>
                                          </p:stCondLst>
                                        </p:cTn>
                                        <p:tgtEl>
                                          <p:spTgt spid="34"/>
                                        </p:tgtEl>
                                        <p:attrNameLst>
                                          <p:attrName>r</p:attrName>
                                        </p:attrNameLst>
                                      </p:cBhvr>
                                    </p:animRot>
                                    <p:animRot by="120000">
                                      <p:cBhvr>
                                        <p:cTn id="67" dur="200" fill="hold">
                                          <p:stCondLst>
                                            <p:cond delay="800"/>
                                          </p:stCondLst>
                                        </p:cTn>
                                        <p:tgtEl>
                                          <p:spTgt spid="34"/>
                                        </p:tgtEl>
                                        <p:attrNameLst>
                                          <p:attrName>r</p:attrName>
                                        </p:attrNameLst>
                                      </p:cBhvr>
                                    </p:animRot>
                                  </p:childTnLst>
                                </p:cTn>
                              </p:par>
                              <p:par>
                                <p:cTn id="68" presetID="32" presetClass="emph" presetSubtype="0" fill="hold" grpId="0" nodeType="with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cTn>
                              </p:par>
                              <p:par>
                                <p:cTn id="74" presetID="32" presetClass="emph" presetSubtype="0" fill="hold" grpId="0" nodeType="withEffect">
                                  <p:stCondLst>
                                    <p:cond delay="0"/>
                                  </p:stCondLst>
                                  <p:childTnLst>
                                    <p:animRot by="120000">
                                      <p:cBhvr>
                                        <p:cTn id="75" dur="100" fill="hold">
                                          <p:stCondLst>
                                            <p:cond delay="0"/>
                                          </p:stCondLst>
                                        </p:cTn>
                                        <p:tgtEl>
                                          <p:spTgt spid="36"/>
                                        </p:tgtEl>
                                        <p:attrNameLst>
                                          <p:attrName>r</p:attrName>
                                        </p:attrNameLst>
                                      </p:cBhvr>
                                    </p:animRot>
                                    <p:animRot by="-240000">
                                      <p:cBhvr>
                                        <p:cTn id="76" dur="200" fill="hold">
                                          <p:stCondLst>
                                            <p:cond delay="200"/>
                                          </p:stCondLst>
                                        </p:cTn>
                                        <p:tgtEl>
                                          <p:spTgt spid="36"/>
                                        </p:tgtEl>
                                        <p:attrNameLst>
                                          <p:attrName>r</p:attrName>
                                        </p:attrNameLst>
                                      </p:cBhvr>
                                    </p:animRot>
                                    <p:animRot by="240000">
                                      <p:cBhvr>
                                        <p:cTn id="77" dur="200" fill="hold">
                                          <p:stCondLst>
                                            <p:cond delay="400"/>
                                          </p:stCondLst>
                                        </p:cTn>
                                        <p:tgtEl>
                                          <p:spTgt spid="36"/>
                                        </p:tgtEl>
                                        <p:attrNameLst>
                                          <p:attrName>r</p:attrName>
                                        </p:attrNameLst>
                                      </p:cBhvr>
                                    </p:animRot>
                                    <p:animRot by="-240000">
                                      <p:cBhvr>
                                        <p:cTn id="78" dur="200" fill="hold">
                                          <p:stCondLst>
                                            <p:cond delay="600"/>
                                          </p:stCondLst>
                                        </p:cTn>
                                        <p:tgtEl>
                                          <p:spTgt spid="36"/>
                                        </p:tgtEl>
                                        <p:attrNameLst>
                                          <p:attrName>r</p:attrName>
                                        </p:attrNameLst>
                                      </p:cBhvr>
                                    </p:animRot>
                                    <p:animRot by="120000">
                                      <p:cBhvr>
                                        <p:cTn id="79" dur="200" fill="hold">
                                          <p:stCondLst>
                                            <p:cond delay="800"/>
                                          </p:stCondLst>
                                        </p:cTn>
                                        <p:tgtEl>
                                          <p:spTgt spid="36"/>
                                        </p:tgtEl>
                                        <p:attrNameLst>
                                          <p:attrName>r</p:attrName>
                                        </p:attrNameLst>
                                      </p:cBhvr>
                                    </p:animRot>
                                  </p:childTnLst>
                                </p:cTn>
                              </p:par>
                              <p:par>
                                <p:cTn id="80" presetID="32" presetClass="emph" presetSubtype="0" fill="hold" grpId="0" nodeType="withEffect">
                                  <p:stCondLst>
                                    <p:cond delay="0"/>
                                  </p:stCondLst>
                                  <p:childTnLst>
                                    <p:animRot by="120000">
                                      <p:cBhvr>
                                        <p:cTn id="81" dur="100" fill="hold">
                                          <p:stCondLst>
                                            <p:cond delay="0"/>
                                          </p:stCondLst>
                                        </p:cTn>
                                        <p:tgtEl>
                                          <p:spTgt spid="37"/>
                                        </p:tgtEl>
                                        <p:attrNameLst>
                                          <p:attrName>r</p:attrName>
                                        </p:attrNameLst>
                                      </p:cBhvr>
                                    </p:animRot>
                                    <p:animRot by="-240000">
                                      <p:cBhvr>
                                        <p:cTn id="82" dur="200" fill="hold">
                                          <p:stCondLst>
                                            <p:cond delay="200"/>
                                          </p:stCondLst>
                                        </p:cTn>
                                        <p:tgtEl>
                                          <p:spTgt spid="37"/>
                                        </p:tgtEl>
                                        <p:attrNameLst>
                                          <p:attrName>r</p:attrName>
                                        </p:attrNameLst>
                                      </p:cBhvr>
                                    </p:animRot>
                                    <p:animRot by="240000">
                                      <p:cBhvr>
                                        <p:cTn id="83" dur="200" fill="hold">
                                          <p:stCondLst>
                                            <p:cond delay="400"/>
                                          </p:stCondLst>
                                        </p:cTn>
                                        <p:tgtEl>
                                          <p:spTgt spid="37"/>
                                        </p:tgtEl>
                                        <p:attrNameLst>
                                          <p:attrName>r</p:attrName>
                                        </p:attrNameLst>
                                      </p:cBhvr>
                                    </p:animRot>
                                    <p:animRot by="-240000">
                                      <p:cBhvr>
                                        <p:cTn id="84" dur="200" fill="hold">
                                          <p:stCondLst>
                                            <p:cond delay="600"/>
                                          </p:stCondLst>
                                        </p:cTn>
                                        <p:tgtEl>
                                          <p:spTgt spid="37"/>
                                        </p:tgtEl>
                                        <p:attrNameLst>
                                          <p:attrName>r</p:attrName>
                                        </p:attrNameLst>
                                      </p:cBhvr>
                                    </p:animRot>
                                    <p:animRot by="120000">
                                      <p:cBhvr>
                                        <p:cTn id="85" dur="200" fill="hold">
                                          <p:stCondLst>
                                            <p:cond delay="800"/>
                                          </p:stCondLst>
                                        </p:cTn>
                                        <p:tgtEl>
                                          <p:spTgt spid="37"/>
                                        </p:tgtEl>
                                        <p:attrNameLst>
                                          <p:attrName>r</p:attrName>
                                        </p:attrNameLst>
                                      </p:cBhvr>
                                    </p:animRot>
                                  </p:childTnLst>
                                </p:cTn>
                              </p:par>
                              <p:par>
                                <p:cTn id="86" presetID="32" presetClass="emph" presetSubtype="0" fill="hold" grpId="0" nodeType="withEffect">
                                  <p:stCondLst>
                                    <p:cond delay="0"/>
                                  </p:stCondLst>
                                  <p:childTnLst>
                                    <p:animRot by="120000">
                                      <p:cBhvr>
                                        <p:cTn id="87" dur="100" fill="hold">
                                          <p:stCondLst>
                                            <p:cond delay="0"/>
                                          </p:stCondLst>
                                        </p:cTn>
                                        <p:tgtEl>
                                          <p:spTgt spid="41"/>
                                        </p:tgtEl>
                                        <p:attrNameLst>
                                          <p:attrName>r</p:attrName>
                                        </p:attrNameLst>
                                      </p:cBhvr>
                                    </p:animRot>
                                    <p:animRot by="-240000">
                                      <p:cBhvr>
                                        <p:cTn id="88" dur="200" fill="hold">
                                          <p:stCondLst>
                                            <p:cond delay="200"/>
                                          </p:stCondLst>
                                        </p:cTn>
                                        <p:tgtEl>
                                          <p:spTgt spid="41"/>
                                        </p:tgtEl>
                                        <p:attrNameLst>
                                          <p:attrName>r</p:attrName>
                                        </p:attrNameLst>
                                      </p:cBhvr>
                                    </p:animRot>
                                    <p:animRot by="240000">
                                      <p:cBhvr>
                                        <p:cTn id="89" dur="200" fill="hold">
                                          <p:stCondLst>
                                            <p:cond delay="400"/>
                                          </p:stCondLst>
                                        </p:cTn>
                                        <p:tgtEl>
                                          <p:spTgt spid="41"/>
                                        </p:tgtEl>
                                        <p:attrNameLst>
                                          <p:attrName>r</p:attrName>
                                        </p:attrNameLst>
                                      </p:cBhvr>
                                    </p:animRot>
                                    <p:animRot by="-240000">
                                      <p:cBhvr>
                                        <p:cTn id="90" dur="200" fill="hold">
                                          <p:stCondLst>
                                            <p:cond delay="600"/>
                                          </p:stCondLst>
                                        </p:cTn>
                                        <p:tgtEl>
                                          <p:spTgt spid="41"/>
                                        </p:tgtEl>
                                        <p:attrNameLst>
                                          <p:attrName>r</p:attrName>
                                        </p:attrNameLst>
                                      </p:cBhvr>
                                    </p:animRot>
                                    <p:animRot by="120000">
                                      <p:cBhvr>
                                        <p:cTn id="91" dur="200" fill="hold">
                                          <p:stCondLst>
                                            <p:cond delay="800"/>
                                          </p:stCondLst>
                                        </p:cTn>
                                        <p:tgtEl>
                                          <p:spTgt spid="41"/>
                                        </p:tgtEl>
                                        <p:attrNameLst>
                                          <p:attrName>r</p:attrName>
                                        </p:attrNameLst>
                                      </p:cBhvr>
                                    </p:animRot>
                                  </p:childTnLst>
                                </p:cTn>
                              </p:par>
                              <p:par>
                                <p:cTn id="92" presetID="32" presetClass="emph" presetSubtype="0" fill="hold" grpId="0" nodeType="withEffect">
                                  <p:stCondLst>
                                    <p:cond delay="0"/>
                                  </p:stCondLst>
                                  <p:childTnLst>
                                    <p:animRot by="120000">
                                      <p:cBhvr>
                                        <p:cTn id="93" dur="100" fill="hold">
                                          <p:stCondLst>
                                            <p:cond delay="0"/>
                                          </p:stCondLst>
                                        </p:cTn>
                                        <p:tgtEl>
                                          <p:spTgt spid="42"/>
                                        </p:tgtEl>
                                        <p:attrNameLst>
                                          <p:attrName>r</p:attrName>
                                        </p:attrNameLst>
                                      </p:cBhvr>
                                    </p:animRot>
                                    <p:animRot by="-240000">
                                      <p:cBhvr>
                                        <p:cTn id="94" dur="200" fill="hold">
                                          <p:stCondLst>
                                            <p:cond delay="200"/>
                                          </p:stCondLst>
                                        </p:cTn>
                                        <p:tgtEl>
                                          <p:spTgt spid="42"/>
                                        </p:tgtEl>
                                        <p:attrNameLst>
                                          <p:attrName>r</p:attrName>
                                        </p:attrNameLst>
                                      </p:cBhvr>
                                    </p:animRot>
                                    <p:animRot by="240000">
                                      <p:cBhvr>
                                        <p:cTn id="95" dur="200" fill="hold">
                                          <p:stCondLst>
                                            <p:cond delay="400"/>
                                          </p:stCondLst>
                                        </p:cTn>
                                        <p:tgtEl>
                                          <p:spTgt spid="42"/>
                                        </p:tgtEl>
                                        <p:attrNameLst>
                                          <p:attrName>r</p:attrName>
                                        </p:attrNameLst>
                                      </p:cBhvr>
                                    </p:animRot>
                                    <p:animRot by="-240000">
                                      <p:cBhvr>
                                        <p:cTn id="96" dur="200" fill="hold">
                                          <p:stCondLst>
                                            <p:cond delay="600"/>
                                          </p:stCondLst>
                                        </p:cTn>
                                        <p:tgtEl>
                                          <p:spTgt spid="42"/>
                                        </p:tgtEl>
                                        <p:attrNameLst>
                                          <p:attrName>r</p:attrName>
                                        </p:attrNameLst>
                                      </p:cBhvr>
                                    </p:animRot>
                                    <p:animRot by="120000">
                                      <p:cBhvr>
                                        <p:cTn id="97" dur="200" fill="hold">
                                          <p:stCondLst>
                                            <p:cond delay="800"/>
                                          </p:stCondLst>
                                        </p:cTn>
                                        <p:tgtEl>
                                          <p:spTgt spid="42"/>
                                        </p:tgtEl>
                                        <p:attrNameLst>
                                          <p:attrName>r</p:attrName>
                                        </p:attrNameLst>
                                      </p:cBhvr>
                                    </p:animRot>
                                  </p:childTnLst>
                                </p:cTn>
                              </p:par>
                              <p:par>
                                <p:cTn id="98" presetID="32" presetClass="emph" presetSubtype="0" fill="hold" grpId="0" nodeType="withEffect">
                                  <p:stCondLst>
                                    <p:cond delay="0"/>
                                  </p:stCondLst>
                                  <p:childTnLst>
                                    <p:animRot by="120000">
                                      <p:cBhvr>
                                        <p:cTn id="99" dur="100" fill="hold">
                                          <p:stCondLst>
                                            <p:cond delay="0"/>
                                          </p:stCondLst>
                                        </p:cTn>
                                        <p:tgtEl>
                                          <p:spTgt spid="43"/>
                                        </p:tgtEl>
                                        <p:attrNameLst>
                                          <p:attrName>r</p:attrName>
                                        </p:attrNameLst>
                                      </p:cBhvr>
                                    </p:animRot>
                                    <p:animRot by="-240000">
                                      <p:cBhvr>
                                        <p:cTn id="100" dur="200" fill="hold">
                                          <p:stCondLst>
                                            <p:cond delay="200"/>
                                          </p:stCondLst>
                                        </p:cTn>
                                        <p:tgtEl>
                                          <p:spTgt spid="43"/>
                                        </p:tgtEl>
                                        <p:attrNameLst>
                                          <p:attrName>r</p:attrName>
                                        </p:attrNameLst>
                                      </p:cBhvr>
                                    </p:animRot>
                                    <p:animRot by="240000">
                                      <p:cBhvr>
                                        <p:cTn id="101" dur="200" fill="hold">
                                          <p:stCondLst>
                                            <p:cond delay="400"/>
                                          </p:stCondLst>
                                        </p:cTn>
                                        <p:tgtEl>
                                          <p:spTgt spid="43"/>
                                        </p:tgtEl>
                                        <p:attrNameLst>
                                          <p:attrName>r</p:attrName>
                                        </p:attrNameLst>
                                      </p:cBhvr>
                                    </p:animRot>
                                    <p:animRot by="-240000">
                                      <p:cBhvr>
                                        <p:cTn id="102" dur="200" fill="hold">
                                          <p:stCondLst>
                                            <p:cond delay="600"/>
                                          </p:stCondLst>
                                        </p:cTn>
                                        <p:tgtEl>
                                          <p:spTgt spid="43"/>
                                        </p:tgtEl>
                                        <p:attrNameLst>
                                          <p:attrName>r</p:attrName>
                                        </p:attrNameLst>
                                      </p:cBhvr>
                                    </p:animRot>
                                    <p:animRot by="120000">
                                      <p:cBhvr>
                                        <p:cTn id="103" dur="200" fill="hold">
                                          <p:stCondLst>
                                            <p:cond delay="800"/>
                                          </p:stCondLst>
                                        </p:cTn>
                                        <p:tgtEl>
                                          <p:spTgt spid="43"/>
                                        </p:tgtEl>
                                        <p:attrNameLst>
                                          <p:attrName>r</p:attrName>
                                        </p:attrNameLst>
                                      </p:cBhvr>
                                    </p:animRot>
                                  </p:childTnLst>
                                </p:cTn>
                              </p:par>
                              <p:par>
                                <p:cTn id="104" presetID="32" presetClass="emph" presetSubtype="0" fill="hold" grpId="0" nodeType="withEffect">
                                  <p:stCondLst>
                                    <p:cond delay="0"/>
                                  </p:stCondLst>
                                  <p:childTnLst>
                                    <p:animRot by="120000">
                                      <p:cBhvr>
                                        <p:cTn id="105" dur="100" fill="hold">
                                          <p:stCondLst>
                                            <p:cond delay="0"/>
                                          </p:stCondLst>
                                        </p:cTn>
                                        <p:tgtEl>
                                          <p:spTgt spid="45"/>
                                        </p:tgtEl>
                                        <p:attrNameLst>
                                          <p:attrName>r</p:attrName>
                                        </p:attrNameLst>
                                      </p:cBhvr>
                                    </p:animRot>
                                    <p:animRot by="-240000">
                                      <p:cBhvr>
                                        <p:cTn id="106" dur="200" fill="hold">
                                          <p:stCondLst>
                                            <p:cond delay="200"/>
                                          </p:stCondLst>
                                        </p:cTn>
                                        <p:tgtEl>
                                          <p:spTgt spid="45"/>
                                        </p:tgtEl>
                                        <p:attrNameLst>
                                          <p:attrName>r</p:attrName>
                                        </p:attrNameLst>
                                      </p:cBhvr>
                                    </p:animRot>
                                    <p:animRot by="240000">
                                      <p:cBhvr>
                                        <p:cTn id="107" dur="200" fill="hold">
                                          <p:stCondLst>
                                            <p:cond delay="400"/>
                                          </p:stCondLst>
                                        </p:cTn>
                                        <p:tgtEl>
                                          <p:spTgt spid="45"/>
                                        </p:tgtEl>
                                        <p:attrNameLst>
                                          <p:attrName>r</p:attrName>
                                        </p:attrNameLst>
                                      </p:cBhvr>
                                    </p:animRot>
                                    <p:animRot by="-240000">
                                      <p:cBhvr>
                                        <p:cTn id="108" dur="200" fill="hold">
                                          <p:stCondLst>
                                            <p:cond delay="600"/>
                                          </p:stCondLst>
                                        </p:cTn>
                                        <p:tgtEl>
                                          <p:spTgt spid="45"/>
                                        </p:tgtEl>
                                        <p:attrNameLst>
                                          <p:attrName>r</p:attrName>
                                        </p:attrNameLst>
                                      </p:cBhvr>
                                    </p:animRot>
                                    <p:animRot by="120000">
                                      <p:cBhvr>
                                        <p:cTn id="109" dur="200" fill="hold">
                                          <p:stCondLst>
                                            <p:cond delay="800"/>
                                          </p:stCondLst>
                                        </p:cTn>
                                        <p:tgtEl>
                                          <p:spTgt spid="45"/>
                                        </p:tgtEl>
                                        <p:attrNameLst>
                                          <p:attrName>r</p:attrName>
                                        </p:attrNameLst>
                                      </p:cBhvr>
                                    </p:animRot>
                                  </p:childTnLst>
                                </p:cTn>
                              </p:par>
                              <p:par>
                                <p:cTn id="110" presetID="32" presetClass="emph" presetSubtype="0" fill="hold" grpId="0" nodeType="withEffect">
                                  <p:stCondLst>
                                    <p:cond delay="0"/>
                                  </p:stCondLst>
                                  <p:childTnLst>
                                    <p:animRot by="120000">
                                      <p:cBhvr>
                                        <p:cTn id="111" dur="100" fill="hold">
                                          <p:stCondLst>
                                            <p:cond delay="0"/>
                                          </p:stCondLst>
                                        </p:cTn>
                                        <p:tgtEl>
                                          <p:spTgt spid="46"/>
                                        </p:tgtEl>
                                        <p:attrNameLst>
                                          <p:attrName>r</p:attrName>
                                        </p:attrNameLst>
                                      </p:cBhvr>
                                    </p:animRot>
                                    <p:animRot by="-240000">
                                      <p:cBhvr>
                                        <p:cTn id="112" dur="200" fill="hold">
                                          <p:stCondLst>
                                            <p:cond delay="200"/>
                                          </p:stCondLst>
                                        </p:cTn>
                                        <p:tgtEl>
                                          <p:spTgt spid="46"/>
                                        </p:tgtEl>
                                        <p:attrNameLst>
                                          <p:attrName>r</p:attrName>
                                        </p:attrNameLst>
                                      </p:cBhvr>
                                    </p:animRot>
                                    <p:animRot by="240000">
                                      <p:cBhvr>
                                        <p:cTn id="113" dur="200" fill="hold">
                                          <p:stCondLst>
                                            <p:cond delay="400"/>
                                          </p:stCondLst>
                                        </p:cTn>
                                        <p:tgtEl>
                                          <p:spTgt spid="46"/>
                                        </p:tgtEl>
                                        <p:attrNameLst>
                                          <p:attrName>r</p:attrName>
                                        </p:attrNameLst>
                                      </p:cBhvr>
                                    </p:animRot>
                                    <p:animRot by="-240000">
                                      <p:cBhvr>
                                        <p:cTn id="114" dur="200" fill="hold">
                                          <p:stCondLst>
                                            <p:cond delay="600"/>
                                          </p:stCondLst>
                                        </p:cTn>
                                        <p:tgtEl>
                                          <p:spTgt spid="46"/>
                                        </p:tgtEl>
                                        <p:attrNameLst>
                                          <p:attrName>r</p:attrName>
                                        </p:attrNameLst>
                                      </p:cBhvr>
                                    </p:animRot>
                                    <p:animRot by="120000">
                                      <p:cBhvr>
                                        <p:cTn id="115" dur="200" fill="hold">
                                          <p:stCondLst>
                                            <p:cond delay="800"/>
                                          </p:stCondLst>
                                        </p:cTn>
                                        <p:tgtEl>
                                          <p:spTgt spid="46"/>
                                        </p:tgtEl>
                                        <p:attrNameLst>
                                          <p:attrName>r</p:attrName>
                                        </p:attrNameLst>
                                      </p:cBhvr>
                                    </p:animRot>
                                  </p:childTnLst>
                                </p:cTn>
                              </p:par>
                              <p:par>
                                <p:cTn id="116" presetID="32" presetClass="emph" presetSubtype="0" fill="hold" grpId="0" nodeType="withEffect">
                                  <p:stCondLst>
                                    <p:cond delay="0"/>
                                  </p:stCondLst>
                                  <p:childTnLst>
                                    <p:animRot by="120000">
                                      <p:cBhvr>
                                        <p:cTn id="117" dur="100" fill="hold">
                                          <p:stCondLst>
                                            <p:cond delay="0"/>
                                          </p:stCondLst>
                                        </p:cTn>
                                        <p:tgtEl>
                                          <p:spTgt spid="47"/>
                                        </p:tgtEl>
                                        <p:attrNameLst>
                                          <p:attrName>r</p:attrName>
                                        </p:attrNameLst>
                                      </p:cBhvr>
                                    </p:animRot>
                                    <p:animRot by="-240000">
                                      <p:cBhvr>
                                        <p:cTn id="118" dur="200" fill="hold">
                                          <p:stCondLst>
                                            <p:cond delay="200"/>
                                          </p:stCondLst>
                                        </p:cTn>
                                        <p:tgtEl>
                                          <p:spTgt spid="47"/>
                                        </p:tgtEl>
                                        <p:attrNameLst>
                                          <p:attrName>r</p:attrName>
                                        </p:attrNameLst>
                                      </p:cBhvr>
                                    </p:animRot>
                                    <p:animRot by="240000">
                                      <p:cBhvr>
                                        <p:cTn id="119" dur="200" fill="hold">
                                          <p:stCondLst>
                                            <p:cond delay="400"/>
                                          </p:stCondLst>
                                        </p:cTn>
                                        <p:tgtEl>
                                          <p:spTgt spid="47"/>
                                        </p:tgtEl>
                                        <p:attrNameLst>
                                          <p:attrName>r</p:attrName>
                                        </p:attrNameLst>
                                      </p:cBhvr>
                                    </p:animRot>
                                    <p:animRot by="-240000">
                                      <p:cBhvr>
                                        <p:cTn id="120" dur="200" fill="hold">
                                          <p:stCondLst>
                                            <p:cond delay="600"/>
                                          </p:stCondLst>
                                        </p:cTn>
                                        <p:tgtEl>
                                          <p:spTgt spid="47"/>
                                        </p:tgtEl>
                                        <p:attrNameLst>
                                          <p:attrName>r</p:attrName>
                                        </p:attrNameLst>
                                      </p:cBhvr>
                                    </p:animRot>
                                    <p:animRot by="120000">
                                      <p:cBhvr>
                                        <p:cTn id="121" dur="200" fill="hold">
                                          <p:stCondLst>
                                            <p:cond delay="800"/>
                                          </p:stCondLst>
                                        </p:cTn>
                                        <p:tgtEl>
                                          <p:spTgt spid="47"/>
                                        </p:tgtEl>
                                        <p:attrNameLst>
                                          <p:attrName>r</p:attrName>
                                        </p:attrNameLst>
                                      </p:cBhvr>
                                    </p:animRot>
                                  </p:childTnLst>
                                </p:cTn>
                              </p:par>
                              <p:par>
                                <p:cTn id="122" presetID="32" presetClass="emph" presetSubtype="0" fill="hold" grpId="0" nodeType="withEffect">
                                  <p:stCondLst>
                                    <p:cond delay="0"/>
                                  </p:stCondLst>
                                  <p:childTnLst>
                                    <p:animRot by="120000">
                                      <p:cBhvr>
                                        <p:cTn id="123" dur="100" fill="hold">
                                          <p:stCondLst>
                                            <p:cond delay="0"/>
                                          </p:stCondLst>
                                        </p:cTn>
                                        <p:tgtEl>
                                          <p:spTgt spid="48"/>
                                        </p:tgtEl>
                                        <p:attrNameLst>
                                          <p:attrName>r</p:attrName>
                                        </p:attrNameLst>
                                      </p:cBhvr>
                                    </p:animRot>
                                    <p:animRot by="-240000">
                                      <p:cBhvr>
                                        <p:cTn id="124" dur="200" fill="hold">
                                          <p:stCondLst>
                                            <p:cond delay="200"/>
                                          </p:stCondLst>
                                        </p:cTn>
                                        <p:tgtEl>
                                          <p:spTgt spid="48"/>
                                        </p:tgtEl>
                                        <p:attrNameLst>
                                          <p:attrName>r</p:attrName>
                                        </p:attrNameLst>
                                      </p:cBhvr>
                                    </p:animRot>
                                    <p:animRot by="240000">
                                      <p:cBhvr>
                                        <p:cTn id="125" dur="200" fill="hold">
                                          <p:stCondLst>
                                            <p:cond delay="400"/>
                                          </p:stCondLst>
                                        </p:cTn>
                                        <p:tgtEl>
                                          <p:spTgt spid="48"/>
                                        </p:tgtEl>
                                        <p:attrNameLst>
                                          <p:attrName>r</p:attrName>
                                        </p:attrNameLst>
                                      </p:cBhvr>
                                    </p:animRot>
                                    <p:animRot by="-240000">
                                      <p:cBhvr>
                                        <p:cTn id="126" dur="200" fill="hold">
                                          <p:stCondLst>
                                            <p:cond delay="600"/>
                                          </p:stCondLst>
                                        </p:cTn>
                                        <p:tgtEl>
                                          <p:spTgt spid="48"/>
                                        </p:tgtEl>
                                        <p:attrNameLst>
                                          <p:attrName>r</p:attrName>
                                        </p:attrNameLst>
                                      </p:cBhvr>
                                    </p:animRot>
                                    <p:animRot by="120000">
                                      <p:cBhvr>
                                        <p:cTn id="127" dur="200" fill="hold">
                                          <p:stCondLst>
                                            <p:cond delay="800"/>
                                          </p:stCondLst>
                                        </p:cTn>
                                        <p:tgtEl>
                                          <p:spTgt spid="48"/>
                                        </p:tgtEl>
                                        <p:attrNameLst>
                                          <p:attrName>r</p:attrName>
                                        </p:attrNameLst>
                                      </p:cBhvr>
                                    </p:animRot>
                                  </p:childTnLst>
                                </p:cTn>
                              </p:par>
                              <p:par>
                                <p:cTn id="128" presetID="32" presetClass="emph" presetSubtype="0" fill="hold" grpId="1" nodeType="withEffect">
                                  <p:stCondLst>
                                    <p:cond delay="0"/>
                                  </p:stCondLst>
                                  <p:childTnLst>
                                    <p:animRot by="120000">
                                      <p:cBhvr>
                                        <p:cTn id="129" dur="100" fill="hold">
                                          <p:stCondLst>
                                            <p:cond delay="0"/>
                                          </p:stCondLst>
                                        </p:cTn>
                                        <p:tgtEl>
                                          <p:spTgt spid="12"/>
                                        </p:tgtEl>
                                        <p:attrNameLst>
                                          <p:attrName>r</p:attrName>
                                        </p:attrNameLst>
                                      </p:cBhvr>
                                    </p:animRot>
                                    <p:animRot by="-240000">
                                      <p:cBhvr>
                                        <p:cTn id="130" dur="200" fill="hold">
                                          <p:stCondLst>
                                            <p:cond delay="200"/>
                                          </p:stCondLst>
                                        </p:cTn>
                                        <p:tgtEl>
                                          <p:spTgt spid="12"/>
                                        </p:tgtEl>
                                        <p:attrNameLst>
                                          <p:attrName>r</p:attrName>
                                        </p:attrNameLst>
                                      </p:cBhvr>
                                    </p:animRot>
                                    <p:animRot by="240000">
                                      <p:cBhvr>
                                        <p:cTn id="131" dur="200" fill="hold">
                                          <p:stCondLst>
                                            <p:cond delay="400"/>
                                          </p:stCondLst>
                                        </p:cTn>
                                        <p:tgtEl>
                                          <p:spTgt spid="12"/>
                                        </p:tgtEl>
                                        <p:attrNameLst>
                                          <p:attrName>r</p:attrName>
                                        </p:attrNameLst>
                                      </p:cBhvr>
                                    </p:animRot>
                                    <p:animRot by="-240000">
                                      <p:cBhvr>
                                        <p:cTn id="132" dur="200" fill="hold">
                                          <p:stCondLst>
                                            <p:cond delay="600"/>
                                          </p:stCondLst>
                                        </p:cTn>
                                        <p:tgtEl>
                                          <p:spTgt spid="12"/>
                                        </p:tgtEl>
                                        <p:attrNameLst>
                                          <p:attrName>r</p:attrName>
                                        </p:attrNameLst>
                                      </p:cBhvr>
                                    </p:animRot>
                                    <p:animRot by="120000">
                                      <p:cBhvr>
                                        <p:cTn id="133" dur="200" fill="hold">
                                          <p:stCondLst>
                                            <p:cond delay="800"/>
                                          </p:stCondLst>
                                        </p:cTn>
                                        <p:tgtEl>
                                          <p:spTgt spid="12"/>
                                        </p:tgtEl>
                                        <p:attrNameLst>
                                          <p:attrName>r</p:attrName>
                                        </p:attrNameLst>
                                      </p:cBhvr>
                                    </p:animRot>
                                  </p:childTnLst>
                                </p:cTn>
                              </p:par>
                              <p:par>
                                <p:cTn id="134" presetID="32" presetClass="emph" presetSubtype="0" fill="hold" grpId="1" nodeType="withEffect">
                                  <p:stCondLst>
                                    <p:cond delay="0"/>
                                  </p:stCondLst>
                                  <p:childTnLst>
                                    <p:animRot by="120000">
                                      <p:cBhvr>
                                        <p:cTn id="135" dur="100" fill="hold">
                                          <p:stCondLst>
                                            <p:cond delay="0"/>
                                          </p:stCondLst>
                                        </p:cTn>
                                        <p:tgtEl>
                                          <p:spTgt spid="49"/>
                                        </p:tgtEl>
                                        <p:attrNameLst>
                                          <p:attrName>r</p:attrName>
                                        </p:attrNameLst>
                                      </p:cBhvr>
                                    </p:animRot>
                                    <p:animRot by="-240000">
                                      <p:cBhvr>
                                        <p:cTn id="136" dur="200" fill="hold">
                                          <p:stCondLst>
                                            <p:cond delay="200"/>
                                          </p:stCondLst>
                                        </p:cTn>
                                        <p:tgtEl>
                                          <p:spTgt spid="49"/>
                                        </p:tgtEl>
                                        <p:attrNameLst>
                                          <p:attrName>r</p:attrName>
                                        </p:attrNameLst>
                                      </p:cBhvr>
                                    </p:animRot>
                                    <p:animRot by="240000">
                                      <p:cBhvr>
                                        <p:cTn id="137" dur="200" fill="hold">
                                          <p:stCondLst>
                                            <p:cond delay="400"/>
                                          </p:stCondLst>
                                        </p:cTn>
                                        <p:tgtEl>
                                          <p:spTgt spid="49"/>
                                        </p:tgtEl>
                                        <p:attrNameLst>
                                          <p:attrName>r</p:attrName>
                                        </p:attrNameLst>
                                      </p:cBhvr>
                                    </p:animRot>
                                    <p:animRot by="-240000">
                                      <p:cBhvr>
                                        <p:cTn id="138" dur="200" fill="hold">
                                          <p:stCondLst>
                                            <p:cond delay="600"/>
                                          </p:stCondLst>
                                        </p:cTn>
                                        <p:tgtEl>
                                          <p:spTgt spid="49"/>
                                        </p:tgtEl>
                                        <p:attrNameLst>
                                          <p:attrName>r</p:attrName>
                                        </p:attrNameLst>
                                      </p:cBhvr>
                                    </p:animRot>
                                    <p:animRot by="120000">
                                      <p:cBhvr>
                                        <p:cTn id="139" dur="200" fill="hold">
                                          <p:stCondLst>
                                            <p:cond delay="800"/>
                                          </p:stCondLst>
                                        </p:cTn>
                                        <p:tgtEl>
                                          <p:spTgt spid="49"/>
                                        </p:tgtEl>
                                        <p:attrNameLst>
                                          <p:attrName>r</p:attrName>
                                        </p:attrNameLst>
                                      </p:cBhvr>
                                    </p:animRot>
                                  </p:childTnLst>
                                </p:cTn>
                              </p:par>
                              <p:par>
                                <p:cTn id="140" presetID="32" presetClass="emph" presetSubtype="0" fill="hold" grpId="1" nodeType="withEffect">
                                  <p:stCondLst>
                                    <p:cond delay="0"/>
                                  </p:stCondLst>
                                  <p:childTnLst>
                                    <p:animRot by="120000">
                                      <p:cBhvr>
                                        <p:cTn id="141" dur="100" fill="hold">
                                          <p:stCondLst>
                                            <p:cond delay="0"/>
                                          </p:stCondLst>
                                        </p:cTn>
                                        <p:tgtEl>
                                          <p:spTgt spid="50"/>
                                        </p:tgtEl>
                                        <p:attrNameLst>
                                          <p:attrName>r</p:attrName>
                                        </p:attrNameLst>
                                      </p:cBhvr>
                                    </p:animRot>
                                    <p:animRot by="-240000">
                                      <p:cBhvr>
                                        <p:cTn id="142" dur="200" fill="hold">
                                          <p:stCondLst>
                                            <p:cond delay="200"/>
                                          </p:stCondLst>
                                        </p:cTn>
                                        <p:tgtEl>
                                          <p:spTgt spid="50"/>
                                        </p:tgtEl>
                                        <p:attrNameLst>
                                          <p:attrName>r</p:attrName>
                                        </p:attrNameLst>
                                      </p:cBhvr>
                                    </p:animRot>
                                    <p:animRot by="240000">
                                      <p:cBhvr>
                                        <p:cTn id="143" dur="200" fill="hold">
                                          <p:stCondLst>
                                            <p:cond delay="400"/>
                                          </p:stCondLst>
                                        </p:cTn>
                                        <p:tgtEl>
                                          <p:spTgt spid="50"/>
                                        </p:tgtEl>
                                        <p:attrNameLst>
                                          <p:attrName>r</p:attrName>
                                        </p:attrNameLst>
                                      </p:cBhvr>
                                    </p:animRot>
                                    <p:animRot by="-240000">
                                      <p:cBhvr>
                                        <p:cTn id="144" dur="200" fill="hold">
                                          <p:stCondLst>
                                            <p:cond delay="600"/>
                                          </p:stCondLst>
                                        </p:cTn>
                                        <p:tgtEl>
                                          <p:spTgt spid="50"/>
                                        </p:tgtEl>
                                        <p:attrNameLst>
                                          <p:attrName>r</p:attrName>
                                        </p:attrNameLst>
                                      </p:cBhvr>
                                    </p:animRot>
                                    <p:animRot by="120000">
                                      <p:cBhvr>
                                        <p:cTn id="145" dur="200" fill="hold">
                                          <p:stCondLst>
                                            <p:cond delay="80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20" grpId="0" animBg="1"/>
      <p:bldP spid="31751" grpId="0"/>
      <p:bldP spid="32" grpId="0" animBg="1"/>
      <p:bldP spid="34" grpId="0" animBg="1"/>
      <p:bldP spid="35" grpId="0" animBg="1"/>
      <p:bldP spid="36" grpId="0" animBg="1"/>
      <p:bldP spid="37" grpId="0" animBg="1"/>
      <p:bldP spid="41" grpId="0" animBg="1"/>
      <p:bldP spid="42" grpId="0" animBg="1"/>
      <p:bldP spid="43" grpId="0" animBg="1"/>
      <p:bldP spid="45" grpId="0" animBg="1"/>
      <p:bldP spid="46" grpId="0" animBg="1"/>
      <p:bldP spid="47" grpId="0" animBg="1"/>
      <p:bldP spid="48" grpId="0" animBg="1"/>
      <p:bldP spid="12" grpId="0" animBg="1"/>
      <p:bldP spid="12" grpId="1" animBg="1"/>
      <p:bldP spid="49" grpId="0" animBg="1"/>
      <p:bldP spid="49" grpId="1" animBg="1"/>
      <p:bldP spid="50" grpId="0" animBg="1"/>
      <p:bldP spid="5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381812" y="1268708"/>
            <a:ext cx="4098151" cy="550566"/>
          </a:xfrm>
        </p:spPr>
        <p:txBody>
          <a:bodyPr/>
          <a:lstStyle/>
          <a:p>
            <a:pPr algn="r"/>
            <a:r>
              <a:rPr lang="en-US" sz="4400" dirty="0" smtClean="0">
                <a:solidFill>
                  <a:schemeClr val="accent1"/>
                </a:solidFill>
              </a:rPr>
              <a:t>DOWNLOAD</a:t>
            </a:r>
            <a:endParaRPr lang="en-US" sz="4000" dirty="0">
              <a:solidFill>
                <a:schemeClr val="accent1"/>
              </a:solidFill>
            </a:endParaRPr>
          </a:p>
        </p:txBody>
      </p:sp>
      <p:sp>
        <p:nvSpPr>
          <p:cNvPr id="9" name="Title 6"/>
          <p:cNvSpPr txBox="1">
            <a:spLocks/>
          </p:cNvSpPr>
          <p:nvPr/>
        </p:nvSpPr>
        <p:spPr bwMode="auto">
          <a:xfrm>
            <a:off x="3417360" y="1869546"/>
            <a:ext cx="502761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4400" rtl="0" eaLnBrk="1" fontAlgn="base" latinLnBrk="0" hangingPunct="1">
              <a:lnSpc>
                <a:spcPct val="90000"/>
              </a:lnSpc>
              <a:spcBef>
                <a:spcPct val="0"/>
              </a:spcBef>
              <a:spcAft>
                <a:spcPct val="0"/>
              </a:spcAft>
              <a:buNone/>
              <a:defRPr lang="en-US" sz="2800" b="1" kern="1200" dirty="0">
                <a:ln w="0">
                  <a:noFill/>
                </a:ln>
                <a:solidFill>
                  <a:schemeClr val="tx1"/>
                </a:solidFill>
                <a:effectLst/>
                <a:latin typeface="Arial" pitchFamily="34" charset="0"/>
                <a:ea typeface="+mj-ea"/>
                <a:cs typeface="Arial" pitchFamily="34" charset="0"/>
              </a:defRPr>
            </a:lvl1pPr>
            <a:lvl2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2pPr>
            <a:lvl3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3pPr>
            <a:lvl4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4pPr>
            <a:lvl5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5pPr>
            <a:lvl6pPr marL="4572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6pPr>
            <a:lvl7pPr marL="9144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7pPr>
            <a:lvl8pPr marL="13716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8pPr>
            <a:lvl9pPr marL="18288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9pPr>
          </a:lstStyle>
          <a:p>
            <a:pPr algn="r"/>
            <a:r>
              <a:rPr lang="en-US" sz="3200" dirty="0" smtClean="0">
                <a:solidFill>
                  <a:schemeClr val="bg2">
                    <a:lumMod val="50000"/>
                  </a:schemeClr>
                </a:solidFill>
                <a:ea typeface="ＭＳ Ｐゴシック" pitchFamily="34" charset="-128"/>
              </a:rPr>
              <a:t>Java EE 7 SDK</a:t>
            </a:r>
          </a:p>
        </p:txBody>
      </p:sp>
      <p:sp>
        <p:nvSpPr>
          <p:cNvPr id="10" name="Text Placeholder 7"/>
          <p:cNvSpPr>
            <a:spLocks noGrp="1"/>
          </p:cNvSpPr>
          <p:nvPr>
            <p:ph type="body" sz="quarter" idx="13"/>
          </p:nvPr>
        </p:nvSpPr>
        <p:spPr>
          <a:xfrm>
            <a:off x="3314700" y="2368550"/>
            <a:ext cx="5166784" cy="1755775"/>
          </a:xfrm>
        </p:spPr>
        <p:txBody>
          <a:bodyPr/>
          <a:lstStyle/>
          <a:p>
            <a:pPr marL="0" indent="0" algn="r" eaLnBrk="1" hangingPunct="1">
              <a:spcAft>
                <a:spcPct val="0"/>
              </a:spcAft>
              <a:buNone/>
            </a:pPr>
            <a:r>
              <a:rPr lang="en-US" sz="2600" dirty="0" smtClean="0">
                <a:solidFill>
                  <a:schemeClr val="accent3">
                    <a:lumMod val="75000"/>
                  </a:schemeClr>
                </a:solidFill>
              </a:rPr>
              <a:t>oracle.com/</a:t>
            </a:r>
            <a:r>
              <a:rPr lang="en-US" sz="2600" dirty="0" err="1" smtClean="0">
                <a:solidFill>
                  <a:schemeClr val="accent3">
                    <a:lumMod val="75000"/>
                  </a:schemeClr>
                </a:solidFill>
              </a:rPr>
              <a:t>javaee</a:t>
            </a:r>
            <a:r>
              <a:rPr lang="en-US" sz="1200" dirty="0" smtClean="0">
                <a:solidFill>
                  <a:schemeClr val="accent3">
                    <a:lumMod val="75000"/>
                  </a:schemeClr>
                </a:solidFill>
              </a:rPr>
              <a:t> </a:t>
            </a:r>
          </a:p>
          <a:p>
            <a:pPr marL="0" indent="0" algn="r" eaLnBrk="1" hangingPunct="1">
              <a:spcAft>
                <a:spcPct val="0"/>
              </a:spcAft>
              <a:buNone/>
            </a:pPr>
            <a:endParaRPr lang="en-US" sz="1000" dirty="0" smtClean="0">
              <a:solidFill>
                <a:schemeClr val="bg1">
                  <a:lumMod val="95000"/>
                </a:schemeClr>
              </a:solidFill>
            </a:endParaRPr>
          </a:p>
          <a:p>
            <a:pPr marL="0" indent="0" algn="r" eaLnBrk="1" hangingPunct="1">
              <a:spcAft>
                <a:spcPct val="0"/>
              </a:spcAft>
              <a:buNone/>
            </a:pPr>
            <a:r>
              <a:rPr lang="en-US" sz="2000" b="1" dirty="0" smtClean="0">
                <a:solidFill>
                  <a:schemeClr val="bg2">
                    <a:lumMod val="50000"/>
                  </a:schemeClr>
                </a:solidFill>
              </a:rPr>
              <a:t>GlassFish 4.0</a:t>
            </a:r>
          </a:p>
          <a:p>
            <a:pPr marL="0" indent="0" algn="r" eaLnBrk="1" hangingPunct="1">
              <a:spcAft>
                <a:spcPct val="0"/>
              </a:spcAft>
              <a:buNone/>
            </a:pPr>
            <a:r>
              <a:rPr lang="en-US" sz="1800" dirty="0" smtClean="0">
                <a:solidFill>
                  <a:schemeClr val="bg2">
                    <a:lumMod val="50000"/>
                  </a:schemeClr>
                </a:solidFill>
              </a:rPr>
              <a:t>Full Platform or Web Profile</a:t>
            </a:r>
          </a:p>
          <a:p>
            <a:pPr marL="0" indent="0" algn="r" eaLnBrk="1" hangingPunct="1">
              <a:spcAft>
                <a:spcPct val="0"/>
              </a:spcAft>
              <a:buNone/>
            </a:pPr>
            <a:r>
              <a:rPr lang="en-US" sz="2000" dirty="0" smtClean="0">
                <a:solidFill>
                  <a:schemeClr val="accent3">
                    <a:lumMod val="75000"/>
                  </a:schemeClr>
                </a:solidFill>
              </a:rPr>
              <a:t>glassfish.org</a:t>
            </a:r>
          </a:p>
        </p:txBody>
      </p:sp>
      <p:pic>
        <p:nvPicPr>
          <p:cNvPr id="19458" name="Picture 2" descr="http://duke.kenai.com/motorcycle/EasyRidinDuke4.png"/>
          <p:cNvPicPr>
            <a:picLocks noChangeAspect="1" noChangeArrowheads="1"/>
          </p:cNvPicPr>
          <p:nvPr/>
        </p:nvPicPr>
        <p:blipFill>
          <a:blip r:embed="rId3"/>
          <a:srcRect/>
          <a:stretch>
            <a:fillRect/>
          </a:stretch>
        </p:blipFill>
        <p:spPr bwMode="auto">
          <a:xfrm>
            <a:off x="712952" y="637357"/>
            <a:ext cx="3497098" cy="3659201"/>
          </a:xfrm>
          <a:prstGeom prst="rect">
            <a:avLst/>
          </a:prstGeom>
          <a:noFill/>
        </p:spPr>
      </p:pic>
      <p:pic>
        <p:nvPicPr>
          <p:cNvPr id="8" name="Picture 11" descr="glassfish_logo_large_transpare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40302" y="111971"/>
            <a:ext cx="1821948" cy="91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66767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slide(fromLeft)">
                                      <p:cBhvr>
                                        <p:cTn id="7" dur="2000"/>
                                        <p:tgtEl>
                                          <p:spTgt spid="19458"/>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dissolve">
                                      <p:cBhvr>
                                        <p:cTn id="10" dur="500"/>
                                        <p:tgtEl>
                                          <p:spTgt spid="10">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dissolve">
                                      <p:cBhvr>
                                        <p:cTn id="13" dur="500"/>
                                        <p:tgtEl>
                                          <p:spTgt spid="10">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dissolve">
                                      <p:cBhvr>
                                        <p:cTn id="16" dur="500"/>
                                        <p:tgtEl>
                                          <p:spTgt spid="10">
                                            <p:txEl>
                                              <p:pRg st="4" end="4"/>
                                            </p:txEl>
                                          </p:spTgt>
                                        </p:tgtEl>
                                      </p:cBhvr>
                                    </p:animEffect>
                                  </p:childTnLst>
                                </p:cTn>
                              </p:par>
                            </p:childTnLst>
                          </p:cTn>
                        </p:par>
                        <p:par>
                          <p:cTn id="17" fill="hold">
                            <p:stCondLst>
                              <p:cond delay="2000"/>
                            </p:stCondLst>
                            <p:childTnLst>
                              <p:par>
                                <p:cTn id="18" presetID="3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200" decel="100000"/>
                                        <p:tgtEl>
                                          <p:spTgt spid="8"/>
                                        </p:tgtEl>
                                      </p:cBhvr>
                                    </p:animEffect>
                                    <p:anim calcmode="lin" valueType="num">
                                      <p:cBhvr>
                                        <p:cTn id="21" dur="1200" decel="100000" fill="hold"/>
                                        <p:tgtEl>
                                          <p:spTgt spid="8"/>
                                        </p:tgtEl>
                                        <p:attrNameLst>
                                          <p:attrName>style.rotation</p:attrName>
                                        </p:attrNameLst>
                                      </p:cBhvr>
                                      <p:tavLst>
                                        <p:tav tm="0">
                                          <p:val>
                                            <p:fltVal val="-90"/>
                                          </p:val>
                                        </p:tav>
                                        <p:tav tm="100000">
                                          <p:val>
                                            <p:fltVal val="0"/>
                                          </p:val>
                                        </p:tav>
                                      </p:tavLst>
                                    </p:anim>
                                    <p:anim calcmode="lin" valueType="num">
                                      <p:cBhvr>
                                        <p:cTn id="22" dur="1200" decel="100000" fill="hold"/>
                                        <p:tgtEl>
                                          <p:spTgt spid="8"/>
                                        </p:tgtEl>
                                        <p:attrNameLst>
                                          <p:attrName>ppt_x</p:attrName>
                                        </p:attrNameLst>
                                      </p:cBhvr>
                                      <p:tavLst>
                                        <p:tav tm="0">
                                          <p:val>
                                            <p:strVal val="#ppt_x+0.4"/>
                                          </p:val>
                                        </p:tav>
                                        <p:tav tm="100000">
                                          <p:val>
                                            <p:strVal val="#ppt_x-0.05"/>
                                          </p:val>
                                        </p:tav>
                                      </p:tavLst>
                                    </p:anim>
                                    <p:anim calcmode="lin" valueType="num">
                                      <p:cBhvr>
                                        <p:cTn id="23" dur="1200" decel="100000" fill="hold"/>
                                        <p:tgtEl>
                                          <p:spTgt spid="8"/>
                                        </p:tgtEl>
                                        <p:attrNameLst>
                                          <p:attrName>ppt_y</p:attrName>
                                        </p:attrNameLst>
                                      </p:cBhvr>
                                      <p:tavLst>
                                        <p:tav tm="0">
                                          <p:val>
                                            <p:strVal val="#ppt_y-0.4"/>
                                          </p:val>
                                        </p:tav>
                                        <p:tav tm="100000">
                                          <p:val>
                                            <p:strVal val="#ppt_y+0.1"/>
                                          </p:val>
                                        </p:tav>
                                      </p:tavLst>
                                    </p:anim>
                                    <p:anim calcmode="lin" valueType="num">
                                      <p:cBhvr>
                                        <p:cTn id="24" dur="300" accel="100000" fill="hold">
                                          <p:stCondLst>
                                            <p:cond delay="1200"/>
                                          </p:stCondLst>
                                        </p:cTn>
                                        <p:tgtEl>
                                          <p:spTgt spid="8"/>
                                        </p:tgtEl>
                                        <p:attrNameLst>
                                          <p:attrName>ppt_x</p:attrName>
                                        </p:attrNameLst>
                                      </p:cBhvr>
                                      <p:tavLst>
                                        <p:tav tm="0">
                                          <p:val>
                                            <p:strVal val="#ppt_x-0.05"/>
                                          </p:val>
                                        </p:tav>
                                        <p:tav tm="100000">
                                          <p:val>
                                            <p:strVal val="#ppt_x"/>
                                          </p:val>
                                        </p:tav>
                                      </p:tavLst>
                                    </p:anim>
                                    <p:anim calcmode="lin" valueType="num">
                                      <p:cBhvr>
                                        <p:cTn id="25" dur="300" accel="100000" fill="hold">
                                          <p:stCondLst>
                                            <p:cond delay="12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1" descr="glassfish_logo_large_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0363" y="895350"/>
            <a:ext cx="583247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TextBox 32"/>
          <p:cNvSpPr txBox="1">
            <a:spLocks noChangeArrowheads="1"/>
          </p:cNvSpPr>
          <p:nvPr/>
        </p:nvSpPr>
        <p:spPr bwMode="auto">
          <a:xfrm>
            <a:off x="5910263" y="7762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600" b="1">
                <a:solidFill>
                  <a:srgbClr val="FF0000"/>
                </a:solidFill>
              </a:rPr>
              <a:t>4.0</a:t>
            </a:r>
          </a:p>
        </p:txBody>
      </p:sp>
      <p:sp>
        <p:nvSpPr>
          <p:cNvPr id="78851" name="Title 4"/>
          <p:cNvSpPr txBox="1">
            <a:spLocks/>
          </p:cNvSpPr>
          <p:nvPr/>
        </p:nvSpPr>
        <p:spPr bwMode="auto">
          <a:xfrm>
            <a:off x="808038" y="201613"/>
            <a:ext cx="8132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Java EE 7 Implementation</a:t>
            </a:r>
          </a:p>
        </p:txBody>
      </p:sp>
      <p:sp>
        <p:nvSpPr>
          <p:cNvPr id="78852" name="Rectangle 2"/>
          <p:cNvSpPr>
            <a:spLocks noChangeArrowheads="1"/>
          </p:cNvSpPr>
          <p:nvPr/>
        </p:nvSpPr>
        <p:spPr bwMode="auto">
          <a:xfrm>
            <a:off x="1028700" y="4046538"/>
            <a:ext cx="6956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download.java.net/glassfish/4.0/promoted/</a:t>
            </a:r>
          </a:p>
        </p:txBody>
      </p:sp>
    </p:spTree>
    <p:extLst>
      <p:ext uri="{BB962C8B-B14F-4D97-AF65-F5344CB8AC3E}">
        <p14:creationId xmlns:p14="http://schemas.microsoft.com/office/powerpoint/2010/main" val="376579874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8" y="4668838"/>
            <a:ext cx="703262"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Rectangle 7"/>
          <p:cNvSpPr>
            <a:spLocks/>
          </p:cNvSpPr>
          <p:nvPr/>
        </p:nvSpPr>
        <p:spPr bwMode="auto">
          <a:xfrm>
            <a:off x="355600" y="4883150"/>
            <a:ext cx="2921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0" tIns="0" rIns="0" bIns="0">
            <a:spAutoFit/>
          </a:bodyPr>
          <a:lstStyle/>
          <a:p>
            <a:endParaRPr lang="en-US"/>
          </a:p>
        </p:txBody>
      </p:sp>
      <p:sp>
        <p:nvSpPr>
          <p:cNvPr id="80899" name="Rectangle 11"/>
          <p:cNvSpPr txBox="1">
            <a:spLocks noChangeArrowheads="1"/>
          </p:cNvSpPr>
          <p:nvPr/>
        </p:nvSpPr>
        <p:spPr bwMode="auto">
          <a:xfrm>
            <a:off x="804863" y="246063"/>
            <a:ext cx="8229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ym typeface="Arial" charset="0"/>
              </a:rPr>
              <a:t>Java EE 8 and Beyond</a:t>
            </a:r>
            <a:endParaRPr lang="en-US" sz="2800" b="1">
              <a:ea typeface="ヒラギノ角ゴ ProN W3" charset="0"/>
              <a:cs typeface="ヒラギノ角ゴ ProN W3" charset="0"/>
              <a:sym typeface="Arial" charset="0"/>
            </a:endParaRPr>
          </a:p>
        </p:txBody>
      </p:sp>
      <p:pic>
        <p:nvPicPr>
          <p:cNvPr id="80902"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2929" y="1182526"/>
            <a:ext cx="5448682" cy="327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TextBox 18"/>
          <p:cNvSpPr txBox="1">
            <a:spLocks noChangeArrowheads="1"/>
          </p:cNvSpPr>
          <p:nvPr/>
        </p:nvSpPr>
        <p:spPr bwMode="auto">
          <a:xfrm>
            <a:off x="3728135" y="2370384"/>
            <a:ext cx="914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chemeClr val="bg1"/>
                </a:solidFill>
              </a:rPr>
              <a:t>Java EE 7</a:t>
            </a:r>
          </a:p>
        </p:txBody>
      </p:sp>
      <p:sp>
        <p:nvSpPr>
          <p:cNvPr id="80904" name="TextBox 19"/>
          <p:cNvSpPr txBox="1">
            <a:spLocks noChangeArrowheads="1"/>
          </p:cNvSpPr>
          <p:nvPr/>
        </p:nvSpPr>
        <p:spPr bwMode="auto">
          <a:xfrm>
            <a:off x="3152082" y="3028679"/>
            <a:ext cx="9144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smtClean="0"/>
              <a:t>State</a:t>
            </a:r>
            <a:br>
              <a:rPr lang="en-US" sz="1400" b="1" dirty="0" smtClean="0"/>
            </a:br>
            <a:r>
              <a:rPr lang="en-US" sz="1400" b="1" dirty="0" smtClean="0"/>
              <a:t>Management</a:t>
            </a:r>
            <a:endParaRPr lang="en-US" sz="1400" b="1" dirty="0"/>
          </a:p>
        </p:txBody>
      </p:sp>
      <p:sp>
        <p:nvSpPr>
          <p:cNvPr id="80905" name="TextBox 20"/>
          <p:cNvSpPr txBox="1">
            <a:spLocks noChangeArrowheads="1"/>
          </p:cNvSpPr>
          <p:nvPr/>
        </p:nvSpPr>
        <p:spPr bwMode="auto">
          <a:xfrm>
            <a:off x="5858615" y="2693385"/>
            <a:ext cx="684212"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err="1" smtClean="0"/>
              <a:t>PaaS</a:t>
            </a:r>
            <a:endParaRPr lang="en-US" sz="1400" b="1" dirty="0"/>
          </a:p>
        </p:txBody>
      </p:sp>
      <p:sp>
        <p:nvSpPr>
          <p:cNvPr id="80906" name="TextBox 21"/>
          <p:cNvSpPr txBox="1">
            <a:spLocks noChangeArrowheads="1"/>
          </p:cNvSpPr>
          <p:nvPr/>
        </p:nvSpPr>
        <p:spPr bwMode="auto">
          <a:xfrm>
            <a:off x="4909184" y="1579254"/>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err="1"/>
              <a:t>NoSQL</a:t>
            </a:r>
            <a:endParaRPr lang="en-US" sz="1400" b="1" dirty="0"/>
          </a:p>
        </p:txBody>
      </p:sp>
      <p:sp>
        <p:nvSpPr>
          <p:cNvPr id="80907" name="TextBox 22"/>
          <p:cNvSpPr txBox="1">
            <a:spLocks noChangeArrowheads="1"/>
          </p:cNvSpPr>
          <p:nvPr/>
        </p:nvSpPr>
        <p:spPr bwMode="auto">
          <a:xfrm>
            <a:off x="2279167" y="1877335"/>
            <a:ext cx="6270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t>JSON-B</a:t>
            </a:r>
          </a:p>
        </p:txBody>
      </p:sp>
      <p:sp>
        <p:nvSpPr>
          <p:cNvPr id="80908" name="TextBox 23"/>
          <p:cNvSpPr txBox="1">
            <a:spLocks noChangeArrowheads="1"/>
          </p:cNvSpPr>
          <p:nvPr/>
        </p:nvSpPr>
        <p:spPr bwMode="auto">
          <a:xfrm>
            <a:off x="2185452" y="2558926"/>
            <a:ext cx="9144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t>Modularity</a:t>
            </a:r>
          </a:p>
        </p:txBody>
      </p:sp>
      <p:sp>
        <p:nvSpPr>
          <p:cNvPr id="80910" name="TextBox 25"/>
          <p:cNvSpPr txBox="1">
            <a:spLocks noChangeArrowheads="1"/>
          </p:cNvSpPr>
          <p:nvPr/>
        </p:nvSpPr>
        <p:spPr bwMode="auto">
          <a:xfrm>
            <a:off x="5463483" y="2057408"/>
            <a:ext cx="62706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smtClean="0"/>
              <a:t>HTML5++</a:t>
            </a:r>
            <a:endParaRPr lang="en-US" sz="1400" b="1" dirty="0"/>
          </a:p>
        </p:txBody>
      </p:sp>
      <p:sp>
        <p:nvSpPr>
          <p:cNvPr id="80911" name="TextBox 26"/>
          <p:cNvSpPr txBox="1">
            <a:spLocks noChangeArrowheads="1"/>
          </p:cNvSpPr>
          <p:nvPr/>
        </p:nvSpPr>
        <p:spPr bwMode="auto">
          <a:xfrm>
            <a:off x="3617909" y="1674135"/>
            <a:ext cx="6270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smtClean="0"/>
              <a:t>Caching</a:t>
            </a:r>
            <a:endParaRPr lang="en-US" sz="1400" b="1" dirty="0"/>
          </a:p>
        </p:txBody>
      </p:sp>
      <p:sp>
        <p:nvSpPr>
          <p:cNvPr id="80912" name="TextBox 27"/>
          <p:cNvSpPr txBox="1">
            <a:spLocks noChangeArrowheads="1"/>
          </p:cNvSpPr>
          <p:nvPr/>
        </p:nvSpPr>
        <p:spPr bwMode="auto">
          <a:xfrm>
            <a:off x="4950205" y="3283282"/>
            <a:ext cx="68421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smtClean="0"/>
              <a:t>Cloud</a:t>
            </a:r>
            <a:endParaRPr lang="en-US" sz="1400" b="1" dirty="0"/>
          </a:p>
        </p:txBody>
      </p:sp>
    </p:spTree>
    <p:extLst>
      <p:ext uri="{BB962C8B-B14F-4D97-AF65-F5344CB8AC3E}">
        <p14:creationId xmlns:p14="http://schemas.microsoft.com/office/powerpoint/2010/main" val="53119591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latin typeface="Arial" charset="0"/>
                <a:cs typeface="Arial" charset="0"/>
              </a:rPr>
              <a:t>Adopt-a-JSR</a:t>
            </a:r>
          </a:p>
        </p:txBody>
      </p:sp>
      <p:sp>
        <p:nvSpPr>
          <p:cNvPr id="2" name="Text Placeholder 1"/>
          <p:cNvSpPr>
            <a:spLocks noGrp="1"/>
          </p:cNvSpPr>
          <p:nvPr>
            <p:ph type="body" sz="quarter" idx="13"/>
          </p:nvPr>
        </p:nvSpPr>
        <p:spPr/>
        <p:txBody>
          <a:bodyPr/>
          <a:lstStyle/>
          <a:p>
            <a:r>
              <a:rPr lang="en-US" dirty="0" smtClean="0"/>
              <a:t>Participating JUGs</a:t>
            </a:r>
            <a:endParaRPr lang="en-US" dirty="0"/>
          </a:p>
        </p:txBody>
      </p:sp>
      <p:pic>
        <p:nvPicPr>
          <p:cNvPr id="849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914" y="1380047"/>
            <a:ext cx="42164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8964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sz="quarter" idx="12"/>
          </p:nvPr>
        </p:nvSpPr>
        <p:spPr/>
        <p:txBody>
          <a:bodyPr/>
          <a:lstStyle/>
          <a:p>
            <a:r>
              <a:rPr lang="en-US" b="1" dirty="0" smtClean="0"/>
              <a:t>Specs</a:t>
            </a:r>
            <a:r>
              <a:rPr lang="en-US" dirty="0" smtClean="0"/>
              <a:t>: </a:t>
            </a:r>
            <a:r>
              <a:rPr lang="en-US" dirty="0" err="1" smtClean="0"/>
              <a:t>javaee-spec.java.net</a:t>
            </a:r>
            <a:endParaRPr lang="en-US" dirty="0" smtClean="0"/>
          </a:p>
          <a:p>
            <a:r>
              <a:rPr lang="en-US" b="1" dirty="0" smtClean="0"/>
              <a:t>Implementation</a:t>
            </a:r>
            <a:r>
              <a:rPr lang="en-US" dirty="0" smtClean="0"/>
              <a:t>: </a:t>
            </a:r>
            <a:r>
              <a:rPr lang="en-US" dirty="0" err="1" smtClean="0"/>
              <a:t>glassfish.org</a:t>
            </a:r>
            <a:endParaRPr lang="en-US" dirty="0" smtClean="0"/>
          </a:p>
          <a:p>
            <a:r>
              <a:rPr lang="en-US" b="1" dirty="0" smtClean="0"/>
              <a:t>Blog</a:t>
            </a:r>
            <a:r>
              <a:rPr lang="en-US" dirty="0" smtClean="0"/>
              <a:t>: </a:t>
            </a:r>
            <a:r>
              <a:rPr lang="en-US" dirty="0" err="1" smtClean="0"/>
              <a:t>blogs.oracle.com</a:t>
            </a:r>
            <a:r>
              <a:rPr lang="en-US" dirty="0" smtClean="0"/>
              <a:t>/</a:t>
            </a:r>
            <a:r>
              <a:rPr lang="en-US" dirty="0" err="1" smtClean="0"/>
              <a:t>theaquarium</a:t>
            </a:r>
            <a:endParaRPr lang="en-US" dirty="0" smtClean="0"/>
          </a:p>
          <a:p>
            <a:r>
              <a:rPr lang="en-US" b="1" dirty="0" smtClean="0"/>
              <a:t>Twitter</a:t>
            </a:r>
            <a:r>
              <a:rPr lang="en-US" dirty="0" smtClean="0"/>
              <a:t>: @glassfish</a:t>
            </a:r>
          </a:p>
          <a:p>
            <a:r>
              <a:rPr lang="en-US" b="1" dirty="0" smtClean="0"/>
              <a:t>NetBeans</a:t>
            </a:r>
            <a:r>
              <a:rPr lang="en-US" dirty="0" smtClean="0"/>
              <a:t>: </a:t>
            </a:r>
            <a:r>
              <a:rPr lang="en-US" dirty="0" err="1" smtClean="0"/>
              <a:t>wiki.netbeans.org</a:t>
            </a:r>
            <a:r>
              <a:rPr lang="en-US" dirty="0" smtClean="0"/>
              <a:t>/JavaEE7</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9322116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23900" y="0"/>
            <a:ext cx="7693376" cy="5143500"/>
          </a:xfrm>
          <a:prstGeom prst="rect">
            <a:avLst/>
          </a:prstGeom>
        </p:spPr>
      </p:pic>
    </p:spTree>
    <p:extLst>
      <p:ext uri="{BB962C8B-B14F-4D97-AF65-F5344CB8AC3E}">
        <p14:creationId xmlns:p14="http://schemas.microsoft.com/office/powerpoint/2010/main" val="131373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15288" y="4668838"/>
            <a:ext cx="703262"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88073" name="Rectangle 9"/>
          <p:cNvSpPr>
            <a:spLocks/>
          </p:cNvSpPr>
          <p:nvPr/>
        </p:nvSpPr>
        <p:spPr bwMode="auto">
          <a:xfrm>
            <a:off x="495300" y="1155700"/>
            <a:ext cx="81153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bIns="50800"/>
          <a:lstStyle/>
          <a:p>
            <a:pPr algn="just">
              <a:lnSpc>
                <a:spcPct val="110000"/>
              </a:lnSpc>
            </a:pPr>
            <a:r>
              <a:rPr lang="en-US" sz="2400" dirty="0">
                <a:solidFill>
                  <a:schemeClr val="tx1"/>
                </a:solidFill>
                <a:latin typeface="Helvetica CY" charset="0"/>
                <a:ea typeface="ＭＳ Ｐゴシック" charset="0"/>
                <a:cs typeface="Helvetica CY" charset="0"/>
                <a:sym typeface="Helvetica CY" charset="0"/>
              </a:rPr>
              <a:t>The preceding material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a:t>
            </a:r>
            <a:r>
              <a:rPr lang="ja-JP" altLang="en-US" sz="2400" dirty="0">
                <a:solidFill>
                  <a:schemeClr val="tx1"/>
                </a:solidFill>
                <a:latin typeface="Arial"/>
                <a:ea typeface="ＭＳ Ｐゴシック" charset="0"/>
                <a:cs typeface="Helvetica CY" charset="0"/>
                <a:sym typeface="Helvetica CY" charset="0"/>
              </a:rPr>
              <a:t>’</a:t>
            </a:r>
            <a:r>
              <a:rPr lang="en-US" sz="2400" dirty="0">
                <a:solidFill>
                  <a:schemeClr val="tx1"/>
                </a:solidFill>
                <a:latin typeface="Helvetica CY" charset="0"/>
                <a:ea typeface="ＭＳ Ｐゴシック" charset="0"/>
                <a:cs typeface="Helvetica CY" charset="0"/>
                <a:sym typeface="Helvetica CY" charset="0"/>
              </a:rPr>
              <a:t>s products remains at the sole discretion of Oracle.</a:t>
            </a:r>
          </a:p>
        </p:txBody>
      </p:sp>
    </p:spTree>
    <p:extLst>
      <p:ext uri="{BB962C8B-B14F-4D97-AF65-F5344CB8AC3E}">
        <p14:creationId xmlns:p14="http://schemas.microsoft.com/office/powerpoint/2010/main" val="3374971807"/>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8" presetClass="entr" presetSubtype="0" fill="hold" grpId="0" nodeType="afterEffect">
                                  <p:stCondLst>
                                    <p:cond delay="0"/>
                                  </p:stCondLst>
                                  <p:childTnLst>
                                    <p:set>
                                      <p:cBhvr>
                                        <p:cTn id="6" dur="1" fill="hold">
                                          <p:stCondLst>
                                            <p:cond delay="499"/>
                                          </p:stCondLst>
                                        </p:cTn>
                                        <p:tgtEl>
                                          <p:spTgt spid="88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3"/>
          <p:cNvSpPr txBox="1">
            <a:spLocks noChangeArrowheads="1"/>
          </p:cNvSpPr>
          <p:nvPr/>
        </p:nvSpPr>
        <p:spPr bwMode="auto">
          <a:xfrm>
            <a:off x="4521200" y="19065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a:t>Java EE </a:t>
            </a:r>
            <a:r>
              <a:rPr lang="en-US" sz="4000" dirty="0" smtClean="0"/>
              <a:t>7 </a:t>
            </a:r>
            <a:r>
              <a:rPr lang="en-US" sz="4000" dirty="0"/>
              <a:t>Platform</a:t>
            </a:r>
          </a:p>
          <a:p>
            <a:pPr eaLnBrk="1" hangingPunct="1"/>
            <a:r>
              <a:rPr lang="en-US" sz="4000" dirty="0" smtClean="0"/>
              <a:t>Jun 12, 2013</a:t>
            </a:r>
            <a:endParaRPr lang="en-US" sz="4000" dirty="0"/>
          </a:p>
        </p:txBody>
      </p:sp>
      <p:pic>
        <p:nvPicPr>
          <p:cNvPr id="286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350" y="63500"/>
            <a:ext cx="3148013"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8925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p:cNvGrpSpPr/>
          <p:nvPr/>
        </p:nvGrpSpPr>
        <p:grpSpPr>
          <a:xfrm>
            <a:off x="1034031" y="1300598"/>
            <a:ext cx="7175108" cy="1982708"/>
            <a:chOff x="1005809" y="1300598"/>
            <a:chExt cx="7175108" cy="1982708"/>
          </a:xfrm>
        </p:grpSpPr>
        <p:sp>
          <p:nvSpPr>
            <p:cNvPr id="41" name="Freeform 15"/>
            <p:cNvSpPr>
              <a:spLocks/>
            </p:cNvSpPr>
            <p:nvPr/>
          </p:nvSpPr>
          <p:spPr bwMode="gray">
            <a:xfrm flipH="1">
              <a:off x="5046718" y="1300598"/>
              <a:ext cx="3134199" cy="1982708"/>
            </a:xfrm>
            <a:custGeom>
              <a:avLst/>
              <a:gdLst>
                <a:gd name="T0" fmla="*/ 1557 w 1557"/>
                <a:gd name="T1" fmla="*/ 54 h 1385"/>
                <a:gd name="T2" fmla="*/ 1023 w 1557"/>
                <a:gd name="T3" fmla="*/ 1234 h 1385"/>
                <a:gd name="T4" fmla="*/ 66 w 1557"/>
                <a:gd name="T5" fmla="*/ 1385 h 1385"/>
                <a:gd name="T6" fmla="*/ 0 w 1557"/>
                <a:gd name="T7" fmla="*/ 938 h 1385"/>
                <a:gd name="T8" fmla="*/ 1041 w 1557"/>
                <a:gd name="T9" fmla="*/ 0 h 1385"/>
                <a:gd name="T10" fmla="*/ 1557 w 1557"/>
                <a:gd name="T11" fmla="*/ 54 h 1385"/>
                <a:gd name="T12" fmla="*/ 0 60000 65536"/>
                <a:gd name="T13" fmla="*/ 0 60000 65536"/>
                <a:gd name="T14" fmla="*/ 0 60000 65536"/>
                <a:gd name="T15" fmla="*/ 0 60000 65536"/>
                <a:gd name="T16" fmla="*/ 0 60000 65536"/>
                <a:gd name="T17" fmla="*/ 0 60000 65536"/>
                <a:gd name="T18" fmla="*/ 0 w 1557"/>
                <a:gd name="T19" fmla="*/ 0 h 1385"/>
                <a:gd name="T20" fmla="*/ 1557 w 1557"/>
                <a:gd name="T21" fmla="*/ 1385 h 1385"/>
                <a:gd name="connsiteX0" fmla="*/ 10000 w 10000"/>
                <a:gd name="connsiteY0" fmla="*/ 390 h 10000"/>
                <a:gd name="connsiteX1" fmla="*/ 6645 w 10000"/>
                <a:gd name="connsiteY1" fmla="*/ 9315 h 10000"/>
                <a:gd name="connsiteX2" fmla="*/ 424 w 10000"/>
                <a:gd name="connsiteY2" fmla="*/ 10000 h 10000"/>
                <a:gd name="connsiteX3" fmla="*/ 0 w 10000"/>
                <a:gd name="connsiteY3" fmla="*/ 6773 h 10000"/>
                <a:gd name="connsiteX4" fmla="*/ 6686 w 10000"/>
                <a:gd name="connsiteY4" fmla="*/ 0 h 10000"/>
                <a:gd name="connsiteX5" fmla="*/ 10000 w 10000"/>
                <a:gd name="connsiteY5" fmla="*/ 390 h 10000"/>
                <a:gd name="connsiteX0" fmla="*/ 9699 w 9699"/>
                <a:gd name="connsiteY0" fmla="*/ 187 h 10000"/>
                <a:gd name="connsiteX1" fmla="*/ 6645 w 9699"/>
                <a:gd name="connsiteY1" fmla="*/ 9315 h 10000"/>
                <a:gd name="connsiteX2" fmla="*/ 424 w 9699"/>
                <a:gd name="connsiteY2" fmla="*/ 10000 h 10000"/>
                <a:gd name="connsiteX3" fmla="*/ 0 w 9699"/>
                <a:gd name="connsiteY3" fmla="*/ 6773 h 10000"/>
                <a:gd name="connsiteX4" fmla="*/ 6686 w 9699"/>
                <a:gd name="connsiteY4" fmla="*/ 0 h 10000"/>
                <a:gd name="connsiteX5" fmla="*/ 9699 w 9699"/>
                <a:gd name="connsiteY5" fmla="*/ 187 h 10000"/>
                <a:gd name="connsiteX0" fmla="*/ 10000 w 10000"/>
                <a:gd name="connsiteY0" fmla="*/ 187 h 10541"/>
                <a:gd name="connsiteX1" fmla="*/ 6851 w 10000"/>
                <a:gd name="connsiteY1" fmla="*/ 9315 h 10541"/>
                <a:gd name="connsiteX2" fmla="*/ 824 w 10000"/>
                <a:gd name="connsiteY2" fmla="*/ 10541 h 10541"/>
                <a:gd name="connsiteX3" fmla="*/ 0 w 10000"/>
                <a:gd name="connsiteY3" fmla="*/ 6773 h 10541"/>
                <a:gd name="connsiteX4" fmla="*/ 6893 w 10000"/>
                <a:gd name="connsiteY4" fmla="*/ 0 h 10541"/>
                <a:gd name="connsiteX5" fmla="*/ 10000 w 10000"/>
                <a:gd name="connsiteY5" fmla="*/ 187 h 10541"/>
                <a:gd name="connsiteX0" fmla="*/ 10000 w 10000"/>
                <a:gd name="connsiteY0" fmla="*/ 1736 h 12090"/>
                <a:gd name="connsiteX1" fmla="*/ 6851 w 10000"/>
                <a:gd name="connsiteY1" fmla="*/ 10864 h 12090"/>
                <a:gd name="connsiteX2" fmla="*/ 824 w 10000"/>
                <a:gd name="connsiteY2" fmla="*/ 12090 h 12090"/>
                <a:gd name="connsiteX3" fmla="*/ 0 w 10000"/>
                <a:gd name="connsiteY3" fmla="*/ 8322 h 12090"/>
                <a:gd name="connsiteX4" fmla="*/ 8514 w 10000"/>
                <a:gd name="connsiteY4" fmla="*/ 0 h 12090"/>
                <a:gd name="connsiteX5" fmla="*/ 10000 w 10000"/>
                <a:gd name="connsiteY5" fmla="*/ 1736 h 1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2090">
                  <a:moveTo>
                    <a:pt x="10000" y="1736"/>
                  </a:moveTo>
                  <a:lnTo>
                    <a:pt x="6851" y="10864"/>
                  </a:lnTo>
                  <a:lnTo>
                    <a:pt x="824" y="12090"/>
                  </a:lnTo>
                  <a:cubicBezTo>
                    <a:pt x="679" y="11014"/>
                    <a:pt x="145" y="9398"/>
                    <a:pt x="0" y="8322"/>
                  </a:cubicBezTo>
                  <a:lnTo>
                    <a:pt x="8514" y="0"/>
                  </a:lnTo>
                  <a:lnTo>
                    <a:pt x="10000" y="1736"/>
                  </a:lnTo>
                  <a:close/>
                </a:path>
              </a:pathLst>
            </a:custGeom>
            <a:gradFill flip="none" rotWithShape="1">
              <a:gsLst>
                <a:gs pos="0">
                  <a:schemeClr val="accent1"/>
                </a:gs>
                <a:gs pos="100000">
                  <a:srgbClr val="FFFFFF"/>
                </a:gs>
              </a:gsLst>
              <a:lin ang="2220000" scaled="0"/>
              <a:tileRect/>
            </a:gradFill>
            <a:ln w="19050">
              <a:noFill/>
              <a:miter lim="800000"/>
              <a:headEnd/>
              <a:tailEnd/>
            </a:ln>
          </p:spPr>
          <p:txBody>
            <a:bodyPr wrap="none" anchor="ctr"/>
            <a:lstStyle/>
            <a:p>
              <a:endParaRPr lang="en-US" dirty="0"/>
            </a:p>
          </p:txBody>
        </p:sp>
        <p:sp>
          <p:nvSpPr>
            <p:cNvPr id="47" name="Freeform 15"/>
            <p:cNvSpPr>
              <a:spLocks/>
            </p:cNvSpPr>
            <p:nvPr/>
          </p:nvSpPr>
          <p:spPr bwMode="gray">
            <a:xfrm>
              <a:off x="1005809" y="1300598"/>
              <a:ext cx="3134199" cy="1982708"/>
            </a:xfrm>
            <a:custGeom>
              <a:avLst/>
              <a:gdLst>
                <a:gd name="T0" fmla="*/ 1557 w 1557"/>
                <a:gd name="T1" fmla="*/ 54 h 1385"/>
                <a:gd name="T2" fmla="*/ 1023 w 1557"/>
                <a:gd name="T3" fmla="*/ 1234 h 1385"/>
                <a:gd name="T4" fmla="*/ 66 w 1557"/>
                <a:gd name="T5" fmla="*/ 1385 h 1385"/>
                <a:gd name="T6" fmla="*/ 0 w 1557"/>
                <a:gd name="T7" fmla="*/ 938 h 1385"/>
                <a:gd name="T8" fmla="*/ 1041 w 1557"/>
                <a:gd name="T9" fmla="*/ 0 h 1385"/>
                <a:gd name="T10" fmla="*/ 1557 w 1557"/>
                <a:gd name="T11" fmla="*/ 54 h 1385"/>
                <a:gd name="T12" fmla="*/ 0 60000 65536"/>
                <a:gd name="T13" fmla="*/ 0 60000 65536"/>
                <a:gd name="T14" fmla="*/ 0 60000 65536"/>
                <a:gd name="T15" fmla="*/ 0 60000 65536"/>
                <a:gd name="T16" fmla="*/ 0 60000 65536"/>
                <a:gd name="T17" fmla="*/ 0 60000 65536"/>
                <a:gd name="T18" fmla="*/ 0 w 1557"/>
                <a:gd name="T19" fmla="*/ 0 h 1385"/>
                <a:gd name="T20" fmla="*/ 1557 w 1557"/>
                <a:gd name="T21" fmla="*/ 1385 h 1385"/>
                <a:gd name="connsiteX0" fmla="*/ 10000 w 10000"/>
                <a:gd name="connsiteY0" fmla="*/ 390 h 10000"/>
                <a:gd name="connsiteX1" fmla="*/ 6645 w 10000"/>
                <a:gd name="connsiteY1" fmla="*/ 9315 h 10000"/>
                <a:gd name="connsiteX2" fmla="*/ 424 w 10000"/>
                <a:gd name="connsiteY2" fmla="*/ 10000 h 10000"/>
                <a:gd name="connsiteX3" fmla="*/ 0 w 10000"/>
                <a:gd name="connsiteY3" fmla="*/ 6773 h 10000"/>
                <a:gd name="connsiteX4" fmla="*/ 6686 w 10000"/>
                <a:gd name="connsiteY4" fmla="*/ 0 h 10000"/>
                <a:gd name="connsiteX5" fmla="*/ 10000 w 10000"/>
                <a:gd name="connsiteY5" fmla="*/ 390 h 10000"/>
                <a:gd name="connsiteX0" fmla="*/ 9699 w 9699"/>
                <a:gd name="connsiteY0" fmla="*/ 187 h 10000"/>
                <a:gd name="connsiteX1" fmla="*/ 6645 w 9699"/>
                <a:gd name="connsiteY1" fmla="*/ 9315 h 10000"/>
                <a:gd name="connsiteX2" fmla="*/ 424 w 9699"/>
                <a:gd name="connsiteY2" fmla="*/ 10000 h 10000"/>
                <a:gd name="connsiteX3" fmla="*/ 0 w 9699"/>
                <a:gd name="connsiteY3" fmla="*/ 6773 h 10000"/>
                <a:gd name="connsiteX4" fmla="*/ 6686 w 9699"/>
                <a:gd name="connsiteY4" fmla="*/ 0 h 10000"/>
                <a:gd name="connsiteX5" fmla="*/ 9699 w 9699"/>
                <a:gd name="connsiteY5" fmla="*/ 187 h 10000"/>
                <a:gd name="connsiteX0" fmla="*/ 10000 w 10000"/>
                <a:gd name="connsiteY0" fmla="*/ 187 h 10541"/>
                <a:gd name="connsiteX1" fmla="*/ 6851 w 10000"/>
                <a:gd name="connsiteY1" fmla="*/ 9315 h 10541"/>
                <a:gd name="connsiteX2" fmla="*/ 824 w 10000"/>
                <a:gd name="connsiteY2" fmla="*/ 10541 h 10541"/>
                <a:gd name="connsiteX3" fmla="*/ 0 w 10000"/>
                <a:gd name="connsiteY3" fmla="*/ 6773 h 10541"/>
                <a:gd name="connsiteX4" fmla="*/ 6893 w 10000"/>
                <a:gd name="connsiteY4" fmla="*/ 0 h 10541"/>
                <a:gd name="connsiteX5" fmla="*/ 10000 w 10000"/>
                <a:gd name="connsiteY5" fmla="*/ 187 h 10541"/>
                <a:gd name="connsiteX0" fmla="*/ 10000 w 10000"/>
                <a:gd name="connsiteY0" fmla="*/ 1736 h 12090"/>
                <a:gd name="connsiteX1" fmla="*/ 6851 w 10000"/>
                <a:gd name="connsiteY1" fmla="*/ 10864 h 12090"/>
                <a:gd name="connsiteX2" fmla="*/ 824 w 10000"/>
                <a:gd name="connsiteY2" fmla="*/ 12090 h 12090"/>
                <a:gd name="connsiteX3" fmla="*/ 0 w 10000"/>
                <a:gd name="connsiteY3" fmla="*/ 8322 h 12090"/>
                <a:gd name="connsiteX4" fmla="*/ 8514 w 10000"/>
                <a:gd name="connsiteY4" fmla="*/ 0 h 12090"/>
                <a:gd name="connsiteX5" fmla="*/ 10000 w 10000"/>
                <a:gd name="connsiteY5" fmla="*/ 1736 h 1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2090">
                  <a:moveTo>
                    <a:pt x="10000" y="1736"/>
                  </a:moveTo>
                  <a:lnTo>
                    <a:pt x="6851" y="10864"/>
                  </a:lnTo>
                  <a:lnTo>
                    <a:pt x="824" y="12090"/>
                  </a:lnTo>
                  <a:cubicBezTo>
                    <a:pt x="679" y="11014"/>
                    <a:pt x="145" y="9398"/>
                    <a:pt x="0" y="8322"/>
                  </a:cubicBezTo>
                  <a:lnTo>
                    <a:pt x="8514" y="0"/>
                  </a:lnTo>
                  <a:lnTo>
                    <a:pt x="10000" y="1736"/>
                  </a:lnTo>
                  <a:close/>
                </a:path>
              </a:pathLst>
            </a:custGeom>
            <a:gradFill flip="none" rotWithShape="1">
              <a:gsLst>
                <a:gs pos="0">
                  <a:schemeClr val="accent1"/>
                </a:gs>
                <a:gs pos="100000">
                  <a:srgbClr val="FFFFFF"/>
                </a:gs>
              </a:gsLst>
              <a:lin ang="2220000" scaled="0"/>
              <a:tileRect/>
            </a:gradFill>
            <a:ln w="19050">
              <a:noFill/>
              <a:miter lim="800000"/>
              <a:headEnd/>
              <a:tailEnd/>
            </a:ln>
          </p:spPr>
          <p:txBody>
            <a:bodyPr wrap="none" anchor="ctr"/>
            <a:lstStyle/>
            <a:p>
              <a:endParaRPr lang="en-US" dirty="0" smtClean="0"/>
            </a:p>
            <a:p>
              <a:endParaRPr lang="en-US" dirty="0"/>
            </a:p>
            <a:p>
              <a:endParaRPr lang="en-US" dirty="0" smtClean="0"/>
            </a:p>
            <a:p>
              <a:endParaRPr lang="en-US" dirty="0"/>
            </a:p>
            <a:p>
              <a:endParaRPr lang="en-US" dirty="0"/>
            </a:p>
          </p:txBody>
        </p:sp>
      </p:grpSp>
      <p:sp>
        <p:nvSpPr>
          <p:cNvPr id="4" name="Pentagon 3"/>
          <p:cNvSpPr/>
          <p:nvPr/>
        </p:nvSpPr>
        <p:spPr>
          <a:xfrm rot="5400000">
            <a:off x="3486532" y="1298492"/>
            <a:ext cx="2270107" cy="2549710"/>
          </a:xfrm>
          <a:custGeom>
            <a:avLst/>
            <a:gdLst>
              <a:gd name="connsiteX0" fmla="*/ 0 w 1857375"/>
              <a:gd name="connsiteY0" fmla="*/ 0 h 1841498"/>
              <a:gd name="connsiteX1" fmla="*/ 1295147 w 1857375"/>
              <a:gd name="connsiteY1" fmla="*/ 0 h 1841498"/>
              <a:gd name="connsiteX2" fmla="*/ 1857375 w 1857375"/>
              <a:gd name="connsiteY2" fmla="*/ 920749 h 1841498"/>
              <a:gd name="connsiteX3" fmla="*/ 1295147 w 1857375"/>
              <a:gd name="connsiteY3" fmla="*/ 1841498 h 1841498"/>
              <a:gd name="connsiteX4" fmla="*/ 0 w 1857375"/>
              <a:gd name="connsiteY4" fmla="*/ 1841498 h 1841498"/>
              <a:gd name="connsiteX5" fmla="*/ 0 w 1857375"/>
              <a:gd name="connsiteY5" fmla="*/ 0 h 1841498"/>
              <a:gd name="connsiteX0" fmla="*/ 0 w 1857375"/>
              <a:gd name="connsiteY0" fmla="*/ 0 h 1841498"/>
              <a:gd name="connsiteX1" fmla="*/ 1295147 w 1857375"/>
              <a:gd name="connsiteY1" fmla="*/ 0 h 1841498"/>
              <a:gd name="connsiteX2" fmla="*/ 1857375 w 1857375"/>
              <a:gd name="connsiteY2" fmla="*/ 920749 h 1841498"/>
              <a:gd name="connsiteX3" fmla="*/ 1295147 w 1857375"/>
              <a:gd name="connsiteY3" fmla="*/ 1841498 h 1841498"/>
              <a:gd name="connsiteX4" fmla="*/ 3 w 1857375"/>
              <a:gd name="connsiteY4" fmla="*/ 1354665 h 1841498"/>
              <a:gd name="connsiteX5" fmla="*/ 0 w 1857375"/>
              <a:gd name="connsiteY5" fmla="*/ 0 h 1841498"/>
              <a:gd name="connsiteX0" fmla="*/ 31750 w 1857372"/>
              <a:gd name="connsiteY0" fmla="*/ 391584 h 1841498"/>
              <a:gd name="connsiteX1" fmla="*/ 1295144 w 1857372"/>
              <a:gd name="connsiteY1" fmla="*/ 0 h 1841498"/>
              <a:gd name="connsiteX2" fmla="*/ 1857372 w 1857372"/>
              <a:gd name="connsiteY2" fmla="*/ 920749 h 1841498"/>
              <a:gd name="connsiteX3" fmla="*/ 1295144 w 1857372"/>
              <a:gd name="connsiteY3" fmla="*/ 1841498 h 1841498"/>
              <a:gd name="connsiteX4" fmla="*/ 0 w 1857372"/>
              <a:gd name="connsiteY4" fmla="*/ 1354665 h 1841498"/>
              <a:gd name="connsiteX5" fmla="*/ 31750 w 1857372"/>
              <a:gd name="connsiteY5" fmla="*/ 391584 h 1841498"/>
              <a:gd name="connsiteX0" fmla="*/ 0 w 1825622"/>
              <a:gd name="connsiteY0" fmla="*/ 391584 h 1841498"/>
              <a:gd name="connsiteX1" fmla="*/ 1263394 w 1825622"/>
              <a:gd name="connsiteY1" fmla="*/ 0 h 1841498"/>
              <a:gd name="connsiteX2" fmla="*/ 1825622 w 1825622"/>
              <a:gd name="connsiteY2" fmla="*/ 920749 h 1841498"/>
              <a:gd name="connsiteX3" fmla="*/ 1263394 w 1825622"/>
              <a:gd name="connsiteY3" fmla="*/ 1841498 h 1841498"/>
              <a:gd name="connsiteX4" fmla="*/ 63500 w 1825622"/>
              <a:gd name="connsiteY4" fmla="*/ 1144208 h 1841498"/>
              <a:gd name="connsiteX5" fmla="*/ 0 w 1825622"/>
              <a:gd name="connsiteY5" fmla="*/ 391584 h 1841498"/>
              <a:gd name="connsiteX0" fmla="*/ 0 w 1783288"/>
              <a:gd name="connsiteY0" fmla="*/ 540658 h 1841498"/>
              <a:gd name="connsiteX1" fmla="*/ 1221060 w 1783288"/>
              <a:gd name="connsiteY1" fmla="*/ 0 h 1841498"/>
              <a:gd name="connsiteX2" fmla="*/ 1783288 w 1783288"/>
              <a:gd name="connsiteY2" fmla="*/ 920749 h 1841498"/>
              <a:gd name="connsiteX3" fmla="*/ 1221060 w 1783288"/>
              <a:gd name="connsiteY3" fmla="*/ 1841498 h 1841498"/>
              <a:gd name="connsiteX4" fmla="*/ 21166 w 1783288"/>
              <a:gd name="connsiteY4" fmla="*/ 1144208 h 1841498"/>
              <a:gd name="connsiteX5" fmla="*/ 0 w 1783288"/>
              <a:gd name="connsiteY5" fmla="*/ 540658 h 1841498"/>
              <a:gd name="connsiteX0" fmla="*/ 0 w 1762122"/>
              <a:gd name="connsiteY0" fmla="*/ 672194 h 1841498"/>
              <a:gd name="connsiteX1" fmla="*/ 1199894 w 1762122"/>
              <a:gd name="connsiteY1" fmla="*/ 0 h 1841498"/>
              <a:gd name="connsiteX2" fmla="*/ 1762122 w 1762122"/>
              <a:gd name="connsiteY2" fmla="*/ 920749 h 1841498"/>
              <a:gd name="connsiteX3" fmla="*/ 1199894 w 1762122"/>
              <a:gd name="connsiteY3" fmla="*/ 1841498 h 1841498"/>
              <a:gd name="connsiteX4" fmla="*/ 0 w 1762122"/>
              <a:gd name="connsiteY4" fmla="*/ 1144208 h 1841498"/>
              <a:gd name="connsiteX5" fmla="*/ 0 w 1762122"/>
              <a:gd name="connsiteY5" fmla="*/ 672194 h 1841498"/>
              <a:gd name="connsiteX0" fmla="*/ 0 w 1619693"/>
              <a:gd name="connsiteY0" fmla="*/ 672194 h 1841498"/>
              <a:gd name="connsiteX1" fmla="*/ 1199894 w 1619693"/>
              <a:gd name="connsiteY1" fmla="*/ 0 h 1841498"/>
              <a:gd name="connsiteX2" fmla="*/ 1619693 w 1619693"/>
              <a:gd name="connsiteY2" fmla="*/ 928087 h 1841498"/>
              <a:gd name="connsiteX3" fmla="*/ 1199894 w 1619693"/>
              <a:gd name="connsiteY3" fmla="*/ 1841498 h 1841498"/>
              <a:gd name="connsiteX4" fmla="*/ 0 w 1619693"/>
              <a:gd name="connsiteY4" fmla="*/ 1144208 h 1841498"/>
              <a:gd name="connsiteX5" fmla="*/ 0 w 1619693"/>
              <a:gd name="connsiteY5" fmla="*/ 672194 h 18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693" h="1841498">
                <a:moveTo>
                  <a:pt x="0" y="672194"/>
                </a:moveTo>
                <a:lnTo>
                  <a:pt x="1199894" y="0"/>
                </a:lnTo>
                <a:lnTo>
                  <a:pt x="1619693" y="928087"/>
                </a:lnTo>
                <a:lnTo>
                  <a:pt x="1199894" y="1841498"/>
                </a:lnTo>
                <a:lnTo>
                  <a:pt x="0" y="1144208"/>
                </a:lnTo>
                <a:lnTo>
                  <a:pt x="0" y="672194"/>
                </a:lnTo>
                <a:close/>
              </a:path>
            </a:pathLst>
          </a:custGeom>
          <a:gradFill flip="none" rotWithShape="1">
            <a:gsLst>
              <a:gs pos="0">
                <a:schemeClr val="accent1"/>
              </a:gs>
              <a:gs pos="100000">
                <a:srgbClr val="FFFFFF"/>
              </a:gs>
            </a:gsLst>
            <a:lin ang="8340000" scaled="0"/>
            <a:tileRect/>
          </a:gradFill>
          <a:ln w="19050">
            <a:noFill/>
            <a:miter lim="800000"/>
            <a:headEnd/>
            <a:tailEnd/>
          </a:ln>
        </p:spPr>
        <p:txBody>
          <a:bodyPr wrap="none" anchor="ctr"/>
          <a:lstStyle/>
          <a:p>
            <a:endParaRPr lang="en-US" dirty="0">
              <a:solidFill>
                <a:schemeClr val="tx1"/>
              </a:solidFill>
              <a:latin typeface="Arial" pitchFamily="34" charset="0"/>
              <a:ea typeface="ＭＳ Ｐゴシック" pitchFamily="34" charset="-128"/>
            </a:endParaRPr>
          </a:p>
        </p:txBody>
      </p:sp>
      <p:sp>
        <p:nvSpPr>
          <p:cNvPr id="72709" name="Rectangle 11"/>
          <p:cNvSpPr>
            <a:spLocks noGrp="1" noChangeArrowheads="1"/>
          </p:cNvSpPr>
          <p:nvPr>
            <p:ph type="title"/>
          </p:nvPr>
        </p:nvSpPr>
        <p:spPr>
          <a:xfrm>
            <a:off x="804862" y="246063"/>
            <a:ext cx="8229600" cy="406400"/>
          </a:xfrm>
        </p:spPr>
        <p:txBody>
          <a:bodyPr/>
          <a:lstStyle/>
          <a:p>
            <a:pPr eaLnBrk="1" hangingPunct="1"/>
            <a:r>
              <a:rPr lang="en-US" dirty="0" smtClean="0">
                <a:ea typeface="ＭＳ Ｐゴシック" pitchFamily="34" charset="-128"/>
                <a:sym typeface="Arial" pitchFamily="34" charset="0"/>
              </a:rPr>
              <a:t>Java EE 7 Themes</a:t>
            </a:r>
            <a:endParaRPr lang="en-US" dirty="0" smtClean="0">
              <a:ea typeface="ヒラギノ角ゴ ProN W3" charset="-128"/>
              <a:sym typeface="Arial" pitchFamily="34" charset="0"/>
            </a:endParaRPr>
          </a:p>
        </p:txBody>
      </p:sp>
      <p:grpSp>
        <p:nvGrpSpPr>
          <p:cNvPr id="6" name="Group 4"/>
          <p:cNvGrpSpPr/>
          <p:nvPr/>
        </p:nvGrpSpPr>
        <p:grpSpPr>
          <a:xfrm>
            <a:off x="3560875" y="769703"/>
            <a:ext cx="2121420" cy="1063498"/>
            <a:chOff x="880533" y="1599607"/>
            <a:chExt cx="3674535" cy="1842096"/>
          </a:xfrm>
        </p:grpSpPr>
        <p:sp>
          <p:nvSpPr>
            <p:cNvPr id="2" name="Oval 1"/>
            <p:cNvSpPr/>
            <p:nvPr/>
          </p:nvSpPr>
          <p:spPr>
            <a:xfrm>
              <a:off x="880533" y="1599607"/>
              <a:ext cx="3674535" cy="1842096"/>
            </a:xfrm>
            <a:prstGeom prst="ellipse">
              <a:avLst/>
            </a:prstGeom>
            <a:gradFill flip="none" rotWithShape="1">
              <a:gsLst>
                <a:gs pos="0">
                  <a:schemeClr val="bg1">
                    <a:lumMod val="65000"/>
                  </a:schemeClr>
                </a:gs>
                <a:gs pos="74000">
                  <a:schemeClr val="bg2">
                    <a:lumMod val="20000"/>
                    <a:lumOff val="80000"/>
                  </a:schemeClr>
                </a:gs>
              </a:gsLst>
              <a:lin ang="7200000" scaled="0"/>
              <a:tileRect/>
            </a:gradFill>
            <a:ln>
              <a:solidFill>
                <a:schemeClr val="bg1"/>
              </a:solidFill>
            </a:ln>
            <a:effectLst>
              <a:outerShdw blurRad="206375" dist="1143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pic>
          <p:nvPicPr>
            <p:cNvPr id="74" name="Picture 73" descr="Java_CMYK.png"/>
            <p:cNvPicPr>
              <a:picLocks noChangeAspect="1"/>
            </p:cNvPicPr>
            <p:nvPr/>
          </p:nvPicPr>
          <p:blipFill>
            <a:blip r:embed="rId3"/>
            <a:stretch>
              <a:fillRect/>
            </a:stretch>
          </p:blipFill>
          <p:spPr>
            <a:xfrm>
              <a:off x="1473727" y="1696939"/>
              <a:ext cx="2488146" cy="1338362"/>
            </a:xfrm>
            <a:prstGeom prst="rect">
              <a:avLst/>
            </a:prstGeom>
            <a:effectLst>
              <a:outerShdw blurRad="63500" dist="254000" dir="17100000" sy="23000" kx="1200000" algn="br" rotWithShape="0">
                <a:prstClr val="black">
                  <a:alpha val="22000"/>
                </a:prstClr>
              </a:outerShdw>
            </a:effectLst>
          </p:spPr>
        </p:pic>
        <p:sp>
          <p:nvSpPr>
            <p:cNvPr id="3" name="TextBox 2"/>
            <p:cNvSpPr txBox="1"/>
            <p:nvPr/>
          </p:nvSpPr>
          <p:spPr>
            <a:xfrm>
              <a:off x="1481834" y="2681753"/>
              <a:ext cx="2471934" cy="561024"/>
            </a:xfrm>
            <a:prstGeom prst="rect">
              <a:avLst/>
            </a:prstGeom>
            <a:noFill/>
          </p:spPr>
          <p:txBody>
            <a:bodyPr wrap="none" rtlCol="0">
              <a:prstTxWarp prst="textArchDown">
                <a:avLst/>
              </a:prstTxWarp>
              <a:spAutoFit/>
            </a:bodyPr>
            <a:lstStyle/>
            <a:p>
              <a:pPr algn="ctr"/>
              <a:r>
                <a:rPr lang="en-US" sz="900" b="1" kern="0" dirty="0" smtClean="0">
                  <a:solidFill>
                    <a:schemeClr val="tx1">
                      <a:lumMod val="65000"/>
                      <a:lumOff val="35000"/>
                    </a:schemeClr>
                  </a:solidFill>
                </a:rPr>
                <a:t>ENTERPRISE EDITION</a:t>
              </a:r>
            </a:p>
          </p:txBody>
        </p:sp>
      </p:grpSp>
      <p:sp>
        <p:nvSpPr>
          <p:cNvPr id="30" name="Content Placeholder 1"/>
          <p:cNvSpPr txBox="1">
            <a:spLocks/>
          </p:cNvSpPr>
          <p:nvPr/>
        </p:nvSpPr>
        <p:spPr bwMode="auto">
          <a:xfrm>
            <a:off x="6215558" y="3383164"/>
            <a:ext cx="1834126" cy="4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168275" algn="l" defTabSz="228600" rtl="0" eaLnBrk="0" fontAlgn="base" hangingPunct="0">
              <a:spcBef>
                <a:spcPct val="0"/>
              </a:spcBef>
              <a:spcAft>
                <a:spcPts val="600"/>
              </a:spcAft>
              <a:buClr>
                <a:schemeClr val="accent1"/>
              </a:buClr>
              <a:buSzPct val="85000"/>
              <a:buFont typeface="Wingdings" pitchFamily="2" charset="2"/>
              <a:buChar char="§"/>
              <a:defRPr sz="2000" kern="1200">
                <a:solidFill>
                  <a:schemeClr val="tx1"/>
                </a:solidFill>
                <a:latin typeface="Arial" pitchFamily="34" charset="0"/>
                <a:ea typeface="ＭＳ Ｐゴシック" pitchFamily="-65" charset="-128"/>
                <a:cs typeface="Arial" pitchFamily="34" charset="0"/>
              </a:defRPr>
            </a:lvl1pPr>
            <a:lvl2pPr marL="6318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2pPr>
            <a:lvl3pPr marL="974725" indent="-174625" algn="l" defTabSz="228600" rtl="0" eaLnBrk="0" fontAlgn="base" hangingPunct="0">
              <a:spcBef>
                <a:spcPct val="0"/>
              </a:spcBef>
              <a:spcAft>
                <a:spcPts val="600"/>
              </a:spcAft>
              <a:buClr>
                <a:schemeClr val="accent1"/>
              </a:buClr>
              <a:buSzPct val="85000"/>
              <a:buFont typeface="Wingdings" pitchFamily="2" charset="2"/>
              <a:buChar char="§"/>
              <a:defRPr kern="1200">
                <a:solidFill>
                  <a:schemeClr val="tx1"/>
                </a:solidFill>
                <a:latin typeface="Arial" pitchFamily="34" charset="0"/>
                <a:ea typeface="ＭＳ Ｐゴシック" pitchFamily="-65" charset="-128"/>
                <a:cs typeface="Arial" pitchFamily="34" charset="0"/>
              </a:defRPr>
            </a:lvl3pPr>
            <a:lvl4pPr marL="14319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4pPr>
            <a:lvl5pPr marL="1828800" indent="-168275" algn="l"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ＭＳ Ｐゴシック" pitchFamily="-65"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ea typeface="ＭＳ Ｐゴシック" pitchFamily="34" charset="-128"/>
              </a:rPr>
              <a:t>Batch</a:t>
            </a:r>
          </a:p>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a:ea typeface="ＭＳ Ｐゴシック" pitchFamily="34" charset="-128"/>
              </a:rPr>
              <a:t>C</a:t>
            </a:r>
            <a:r>
              <a:rPr lang="en-US" sz="1200" dirty="0" smtClean="0">
                <a:ea typeface="ＭＳ Ｐゴシック" pitchFamily="34" charset="-128"/>
              </a:rPr>
              <a:t>oncurrency</a:t>
            </a:r>
            <a:endParaRPr lang="en-US" sz="1200" dirty="0">
              <a:ea typeface="ＭＳ Ｐゴシック" pitchFamily="34" charset="-128"/>
            </a:endParaRPr>
          </a:p>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ea typeface="ＭＳ Ｐゴシック" pitchFamily="34" charset="-128"/>
              </a:rPr>
              <a:t>Simplified JMS</a:t>
            </a:r>
            <a:endParaRPr lang="en-US" sz="1200" dirty="0">
              <a:ea typeface="ＭＳ Ｐゴシック" pitchFamily="34" charset="-128"/>
            </a:endParaRPr>
          </a:p>
          <a:p>
            <a:pPr marL="169863" lvl="1" indent="-169863" eaLnBrk="1" hangingPunct="1">
              <a:spcAft>
                <a:spcPts val="0"/>
              </a:spcAft>
              <a:buClr>
                <a:schemeClr val="tx1">
                  <a:lumMod val="65000"/>
                  <a:lumOff val="35000"/>
                </a:schemeClr>
              </a:buClr>
              <a:buSzPct val="120000"/>
              <a:buFont typeface="Wingdings" pitchFamily="2" charset="2"/>
              <a:buChar char="§"/>
            </a:pPr>
            <a:endParaRPr lang="en-US" sz="1200" dirty="0" smtClean="0">
              <a:ea typeface="ＭＳ Ｐゴシック" pitchFamily="34" charset="-128"/>
            </a:endParaRPr>
          </a:p>
        </p:txBody>
      </p:sp>
      <p:sp>
        <p:nvSpPr>
          <p:cNvPr id="31" name="Content Placeholder 1"/>
          <p:cNvSpPr txBox="1">
            <a:spLocks/>
          </p:cNvSpPr>
          <p:nvPr/>
        </p:nvSpPr>
        <p:spPr bwMode="auto">
          <a:xfrm>
            <a:off x="763058" y="3446664"/>
            <a:ext cx="2081742" cy="4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168275" algn="l" defTabSz="228600" rtl="0" eaLnBrk="0" fontAlgn="base" hangingPunct="0">
              <a:spcBef>
                <a:spcPct val="0"/>
              </a:spcBef>
              <a:spcAft>
                <a:spcPts val="600"/>
              </a:spcAft>
              <a:buClr>
                <a:schemeClr val="accent1"/>
              </a:buClr>
              <a:buSzPct val="85000"/>
              <a:buFont typeface="Wingdings" pitchFamily="2" charset="2"/>
              <a:buChar char="§"/>
              <a:defRPr sz="2000" kern="1200">
                <a:solidFill>
                  <a:schemeClr val="tx1"/>
                </a:solidFill>
                <a:latin typeface="Arial" pitchFamily="34" charset="0"/>
                <a:ea typeface="ＭＳ Ｐゴシック" pitchFamily="-65" charset="-128"/>
                <a:cs typeface="Arial" pitchFamily="34" charset="0"/>
              </a:defRPr>
            </a:lvl1pPr>
            <a:lvl2pPr marL="6318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2pPr>
            <a:lvl3pPr marL="974725" indent="-174625" algn="l" defTabSz="228600" rtl="0" eaLnBrk="0" fontAlgn="base" hangingPunct="0">
              <a:spcBef>
                <a:spcPct val="0"/>
              </a:spcBef>
              <a:spcAft>
                <a:spcPts val="600"/>
              </a:spcAft>
              <a:buClr>
                <a:schemeClr val="accent1"/>
              </a:buClr>
              <a:buSzPct val="85000"/>
              <a:buFont typeface="Wingdings" pitchFamily="2" charset="2"/>
              <a:buChar char="§"/>
              <a:defRPr kern="1200">
                <a:solidFill>
                  <a:schemeClr val="tx1"/>
                </a:solidFill>
                <a:latin typeface="Arial" pitchFamily="34" charset="0"/>
                <a:ea typeface="ＭＳ Ｐゴシック" pitchFamily="-65" charset="-128"/>
                <a:cs typeface="Arial" pitchFamily="34" charset="0"/>
              </a:defRPr>
            </a:lvl3pPr>
            <a:lvl4pPr marL="14319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4pPr>
            <a:lvl5pPr marL="1828800" indent="-168275" algn="l"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ＭＳ Ｐゴシック" pitchFamily="-65"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t>More annotated POJOs</a:t>
            </a:r>
          </a:p>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ea typeface="ＭＳ Ｐゴシック" pitchFamily="34" charset="-128"/>
              </a:rPr>
              <a:t>Less boilerplate code</a:t>
            </a:r>
          </a:p>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t>Cohesive integrated </a:t>
            </a:r>
            <a:br>
              <a:rPr lang="en-US" sz="1200" dirty="0" smtClean="0"/>
            </a:br>
            <a:r>
              <a:rPr lang="en-US" sz="1200" dirty="0" smtClean="0"/>
              <a:t>platform</a:t>
            </a:r>
            <a:endParaRPr lang="en-US" sz="1200" dirty="0" smtClean="0">
              <a:ea typeface="ＭＳ Ｐゴシック" pitchFamily="34" charset="-128"/>
            </a:endParaRPr>
          </a:p>
        </p:txBody>
      </p:sp>
      <p:sp>
        <p:nvSpPr>
          <p:cNvPr id="111" name="TextBox 110"/>
          <p:cNvSpPr txBox="1"/>
          <p:nvPr/>
        </p:nvSpPr>
        <p:spPr>
          <a:xfrm>
            <a:off x="2472621" y="1817663"/>
            <a:ext cx="1420282" cy="461665"/>
          </a:xfrm>
          <a:prstGeom prst="rect">
            <a:avLst/>
          </a:prstGeom>
          <a:noFill/>
        </p:spPr>
        <p:txBody>
          <a:bodyPr wrap="square" rtlCol="0">
            <a:spAutoFit/>
          </a:bodyPr>
          <a:lstStyle/>
          <a:p>
            <a:r>
              <a:rPr lang="en-US" sz="1200" b="1" dirty="0" smtClean="0">
                <a:solidFill>
                  <a:schemeClr val="tx1">
                    <a:lumMod val="65000"/>
                    <a:lumOff val="35000"/>
                  </a:schemeClr>
                </a:solidFill>
              </a:rPr>
              <a:t>DEVELOPER</a:t>
            </a:r>
          </a:p>
          <a:p>
            <a:r>
              <a:rPr lang="en-US" sz="1200" b="1" dirty="0" smtClean="0">
                <a:solidFill>
                  <a:schemeClr val="tx1">
                    <a:lumMod val="65000"/>
                    <a:lumOff val="35000"/>
                  </a:schemeClr>
                </a:solidFill>
              </a:rPr>
              <a:t>PRODUCTIVITY</a:t>
            </a:r>
          </a:p>
        </p:txBody>
      </p:sp>
      <p:sp>
        <p:nvSpPr>
          <p:cNvPr id="28" name="Content Placeholder 1"/>
          <p:cNvSpPr txBox="1">
            <a:spLocks/>
          </p:cNvSpPr>
          <p:nvPr/>
        </p:nvSpPr>
        <p:spPr bwMode="auto">
          <a:xfrm>
            <a:off x="3847743" y="3831043"/>
            <a:ext cx="1931387" cy="4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168275" algn="l" defTabSz="228600" rtl="0" eaLnBrk="0" fontAlgn="base" hangingPunct="0">
              <a:spcBef>
                <a:spcPct val="0"/>
              </a:spcBef>
              <a:spcAft>
                <a:spcPts val="600"/>
              </a:spcAft>
              <a:buClr>
                <a:schemeClr val="accent1"/>
              </a:buClr>
              <a:buSzPct val="85000"/>
              <a:buFont typeface="Wingdings" pitchFamily="2" charset="2"/>
              <a:buChar char="§"/>
              <a:defRPr sz="2000" kern="1200">
                <a:solidFill>
                  <a:schemeClr val="tx1"/>
                </a:solidFill>
                <a:latin typeface="Arial" pitchFamily="34" charset="0"/>
                <a:ea typeface="ＭＳ Ｐゴシック" pitchFamily="-65" charset="-128"/>
                <a:cs typeface="Arial" pitchFamily="34" charset="0"/>
              </a:defRPr>
            </a:lvl1pPr>
            <a:lvl2pPr marL="6318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2pPr>
            <a:lvl3pPr marL="974725" indent="-174625" algn="l" defTabSz="228600" rtl="0" eaLnBrk="0" fontAlgn="base" hangingPunct="0">
              <a:spcBef>
                <a:spcPct val="0"/>
              </a:spcBef>
              <a:spcAft>
                <a:spcPts val="600"/>
              </a:spcAft>
              <a:buClr>
                <a:schemeClr val="accent1"/>
              </a:buClr>
              <a:buSzPct val="85000"/>
              <a:buFont typeface="Wingdings" pitchFamily="2" charset="2"/>
              <a:buChar char="§"/>
              <a:defRPr kern="1200">
                <a:solidFill>
                  <a:schemeClr val="tx1"/>
                </a:solidFill>
                <a:latin typeface="Arial" pitchFamily="34" charset="0"/>
                <a:ea typeface="ＭＳ Ｐゴシック" pitchFamily="-65" charset="-128"/>
                <a:cs typeface="Arial" pitchFamily="34" charset="0"/>
              </a:defRPr>
            </a:lvl3pPr>
            <a:lvl4pPr marL="14319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4pPr>
            <a:lvl5pPr marL="1828800" indent="-168275" algn="l"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ＭＳ Ｐゴシック" pitchFamily="-65"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ea typeface="ＭＳ Ｐゴシック" pitchFamily="34" charset="-128"/>
              </a:rPr>
              <a:t>WebSockets</a:t>
            </a:r>
          </a:p>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ea typeface="ＭＳ Ｐゴシック" pitchFamily="34" charset="-128"/>
              </a:rPr>
              <a:t>JSON </a:t>
            </a:r>
          </a:p>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ea typeface="ＭＳ Ｐゴシック" pitchFamily="34" charset="-128"/>
              </a:rPr>
              <a:t>Servlet 3.1 NIO</a:t>
            </a:r>
          </a:p>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ea typeface="ＭＳ Ｐゴシック" pitchFamily="34" charset="-128"/>
              </a:rPr>
              <a:t>REST</a:t>
            </a:r>
          </a:p>
        </p:txBody>
      </p:sp>
      <p:sp>
        <p:nvSpPr>
          <p:cNvPr id="113" name="TextBox 112"/>
          <p:cNvSpPr txBox="1"/>
          <p:nvPr/>
        </p:nvSpPr>
        <p:spPr>
          <a:xfrm>
            <a:off x="5500795" y="1722878"/>
            <a:ext cx="1309579" cy="646331"/>
          </a:xfrm>
          <a:prstGeom prst="rect">
            <a:avLst/>
          </a:prstGeom>
          <a:noFill/>
        </p:spPr>
        <p:txBody>
          <a:bodyPr wrap="square" rtlCol="0">
            <a:spAutoFit/>
          </a:bodyPr>
          <a:lstStyle/>
          <a:p>
            <a:r>
              <a:rPr lang="en-US" sz="1200" b="1" dirty="0">
                <a:solidFill>
                  <a:schemeClr val="tx1">
                    <a:lumMod val="65000"/>
                    <a:lumOff val="35000"/>
                  </a:schemeClr>
                </a:solidFill>
              </a:rPr>
              <a:t>MEETING </a:t>
            </a:r>
            <a:br>
              <a:rPr lang="en-US" sz="1200" b="1" dirty="0">
                <a:solidFill>
                  <a:schemeClr val="tx1">
                    <a:lumMod val="65000"/>
                    <a:lumOff val="35000"/>
                  </a:schemeClr>
                </a:solidFill>
              </a:rPr>
            </a:br>
            <a:r>
              <a:rPr lang="en-US" sz="1200" b="1" dirty="0">
                <a:solidFill>
                  <a:schemeClr val="tx1">
                    <a:lumMod val="65000"/>
                    <a:lumOff val="35000"/>
                  </a:schemeClr>
                </a:solidFill>
              </a:rPr>
              <a:t>ENTERPRISE DEMANDS</a:t>
            </a:r>
          </a:p>
        </p:txBody>
      </p:sp>
      <p:pic>
        <p:nvPicPr>
          <p:cNvPr id="1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929" y="2147216"/>
            <a:ext cx="1175106" cy="1175104"/>
          </a:xfrm>
          <a:prstGeom prst="rect">
            <a:avLst/>
          </a:prstGeom>
          <a:noFill/>
          <a:ln>
            <a:noFill/>
          </a:ln>
          <a:effectLst>
            <a:outerShdw blurRad="139700" dist="88900" dir="8400000" sx="109000" sy="109000" algn="t" rotWithShape="0">
              <a:prstClr val="black">
                <a:alpha val="17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5" name="Picture 114" descr="Buil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1669" y="1571408"/>
            <a:ext cx="1121832" cy="1403782"/>
          </a:xfrm>
          <a:prstGeom prst="rect">
            <a:avLst/>
          </a:prstGeom>
        </p:spPr>
      </p:pic>
      <p:grpSp>
        <p:nvGrpSpPr>
          <p:cNvPr id="7" name="Group 6"/>
          <p:cNvGrpSpPr/>
          <p:nvPr/>
        </p:nvGrpSpPr>
        <p:grpSpPr>
          <a:xfrm>
            <a:off x="1683438" y="2068604"/>
            <a:ext cx="884094" cy="1182596"/>
            <a:chOff x="988688" y="1186545"/>
            <a:chExt cx="1949743" cy="2608048"/>
          </a:xfrm>
        </p:grpSpPr>
        <p:sp>
          <p:nvSpPr>
            <p:cNvPr id="55" name="Rectangle 54"/>
            <p:cNvSpPr/>
            <p:nvPr/>
          </p:nvSpPr>
          <p:spPr>
            <a:xfrm>
              <a:off x="988688" y="2257958"/>
              <a:ext cx="1949743" cy="4499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Java EE 7</a:t>
              </a:r>
            </a:p>
          </p:txBody>
        </p:sp>
        <p:grpSp>
          <p:nvGrpSpPr>
            <p:cNvPr id="8" name="Group 60"/>
            <p:cNvGrpSpPr/>
            <p:nvPr/>
          </p:nvGrpSpPr>
          <p:grpSpPr>
            <a:xfrm>
              <a:off x="1125709" y="1186545"/>
              <a:ext cx="1675700" cy="1037510"/>
              <a:chOff x="2362165" y="2185611"/>
              <a:chExt cx="1675700" cy="1037510"/>
            </a:xfrm>
          </p:grpSpPr>
          <p:grpSp>
            <p:nvGrpSpPr>
              <p:cNvPr id="9" name="Group 61"/>
              <p:cNvGrpSpPr/>
              <p:nvPr/>
            </p:nvGrpSpPr>
            <p:grpSpPr>
              <a:xfrm>
                <a:off x="3374325" y="2185611"/>
                <a:ext cx="663540" cy="1037510"/>
                <a:chOff x="3374325" y="2185611"/>
                <a:chExt cx="663540" cy="1037510"/>
              </a:xfrm>
            </p:grpSpPr>
            <p:grpSp>
              <p:nvGrpSpPr>
                <p:cNvPr id="10" name="Group 77"/>
                <p:cNvGrpSpPr/>
                <p:nvPr/>
              </p:nvGrpSpPr>
              <p:grpSpPr>
                <a:xfrm>
                  <a:off x="3374325" y="2185611"/>
                  <a:ext cx="663540" cy="1037510"/>
                  <a:chOff x="1552809" y="2185611"/>
                  <a:chExt cx="663540" cy="1037510"/>
                </a:xfrm>
              </p:grpSpPr>
              <p:sp>
                <p:nvSpPr>
                  <p:cNvPr id="80" name="Snip Single Corner Rectangle 79"/>
                  <p:cNvSpPr/>
                  <p:nvPr/>
                </p:nvSpPr>
                <p:spPr>
                  <a:xfrm>
                    <a:off x="1552809" y="2185611"/>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1" name="Right Triangle 80"/>
                  <p:cNvSpPr/>
                  <p:nvPr/>
                </p:nvSpPr>
                <p:spPr>
                  <a:xfrm>
                    <a:off x="2094886" y="2185611"/>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2" name="Down Arrow 81"/>
                  <p:cNvSpPr/>
                  <p:nvPr/>
                </p:nvSpPr>
                <p:spPr>
                  <a:xfrm>
                    <a:off x="1778332" y="3005685"/>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pic>
              <p:nvPicPr>
                <p:cNvPr id="79" name="Picture 78" descr="Screen Shot 2013-05-14 at 10.58.1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6945" y="2377515"/>
                  <a:ext cx="595407" cy="432269"/>
                </a:xfrm>
                <a:prstGeom prst="rect">
                  <a:avLst/>
                </a:prstGeom>
              </p:spPr>
            </p:pic>
          </p:grpSp>
          <p:grpSp>
            <p:nvGrpSpPr>
              <p:cNvPr id="11" name="Group 62"/>
              <p:cNvGrpSpPr/>
              <p:nvPr/>
            </p:nvGrpSpPr>
            <p:grpSpPr>
              <a:xfrm>
                <a:off x="2868245" y="2185611"/>
                <a:ext cx="663540" cy="1037510"/>
                <a:chOff x="2434095" y="2185611"/>
                <a:chExt cx="663540" cy="1037510"/>
              </a:xfrm>
            </p:grpSpPr>
            <p:grpSp>
              <p:nvGrpSpPr>
                <p:cNvPr id="12" name="Group 71"/>
                <p:cNvGrpSpPr/>
                <p:nvPr/>
              </p:nvGrpSpPr>
              <p:grpSpPr>
                <a:xfrm>
                  <a:off x="2434095" y="2185611"/>
                  <a:ext cx="663540" cy="1037510"/>
                  <a:chOff x="1552809" y="2185611"/>
                  <a:chExt cx="663540" cy="1037510"/>
                </a:xfrm>
              </p:grpSpPr>
              <p:sp>
                <p:nvSpPr>
                  <p:cNvPr id="75" name="Snip Single Corner Rectangle 74"/>
                  <p:cNvSpPr/>
                  <p:nvPr/>
                </p:nvSpPr>
                <p:spPr>
                  <a:xfrm>
                    <a:off x="1552809" y="2185611"/>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76" name="Right Triangle 75"/>
                  <p:cNvSpPr/>
                  <p:nvPr/>
                </p:nvSpPr>
                <p:spPr>
                  <a:xfrm>
                    <a:off x="2094886" y="2185611"/>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77" name="Down Arrow 76"/>
                  <p:cNvSpPr/>
                  <p:nvPr/>
                </p:nvSpPr>
                <p:spPr>
                  <a:xfrm>
                    <a:off x="1778332" y="3005685"/>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pic>
              <p:nvPicPr>
                <p:cNvPr id="73" name="Picture 72" descr="Screen Shot 2013-05-14 at 10.57.09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9359" y="2377515"/>
                  <a:ext cx="543269" cy="432269"/>
                </a:xfrm>
                <a:prstGeom prst="rect">
                  <a:avLst/>
                </a:prstGeom>
              </p:spPr>
            </p:pic>
          </p:grpSp>
          <p:grpSp>
            <p:nvGrpSpPr>
              <p:cNvPr id="13" name="Group 63"/>
              <p:cNvGrpSpPr/>
              <p:nvPr/>
            </p:nvGrpSpPr>
            <p:grpSpPr>
              <a:xfrm>
                <a:off x="2362165" y="2185611"/>
                <a:ext cx="663540" cy="1037510"/>
                <a:chOff x="1561419" y="2185611"/>
                <a:chExt cx="663540" cy="1037510"/>
              </a:xfrm>
            </p:grpSpPr>
            <p:grpSp>
              <p:nvGrpSpPr>
                <p:cNvPr id="14" name="Group 64"/>
                <p:cNvGrpSpPr/>
                <p:nvPr/>
              </p:nvGrpSpPr>
              <p:grpSpPr>
                <a:xfrm>
                  <a:off x="1561419" y="2185611"/>
                  <a:ext cx="663540" cy="1037510"/>
                  <a:chOff x="1552809" y="2185611"/>
                  <a:chExt cx="663540" cy="1037510"/>
                </a:xfrm>
              </p:grpSpPr>
              <p:sp>
                <p:nvSpPr>
                  <p:cNvPr id="67" name="Snip Single Corner Rectangle 66"/>
                  <p:cNvSpPr/>
                  <p:nvPr/>
                </p:nvSpPr>
                <p:spPr>
                  <a:xfrm>
                    <a:off x="1552809" y="2185611"/>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68" name="Right Triangle 67"/>
                  <p:cNvSpPr/>
                  <p:nvPr/>
                </p:nvSpPr>
                <p:spPr>
                  <a:xfrm>
                    <a:off x="2094886" y="2185611"/>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70" name="Down Arrow 69"/>
                  <p:cNvSpPr/>
                  <p:nvPr/>
                </p:nvSpPr>
                <p:spPr>
                  <a:xfrm>
                    <a:off x="1778332" y="3005685"/>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pic>
              <p:nvPicPr>
                <p:cNvPr id="66" name="Picture 65" descr="Screen Shot 2013-05-14 at 10.58.35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6194" y="2377515"/>
                  <a:ext cx="597521" cy="432269"/>
                </a:xfrm>
                <a:prstGeom prst="rect">
                  <a:avLst/>
                </a:prstGeom>
              </p:spPr>
            </p:pic>
          </p:grpSp>
        </p:grpSp>
        <p:grpSp>
          <p:nvGrpSpPr>
            <p:cNvPr id="15" name="Group 83"/>
            <p:cNvGrpSpPr/>
            <p:nvPr/>
          </p:nvGrpSpPr>
          <p:grpSpPr>
            <a:xfrm>
              <a:off x="1367491" y="2664739"/>
              <a:ext cx="1192136" cy="1129854"/>
              <a:chOff x="5727824" y="2910272"/>
              <a:chExt cx="1192136" cy="1129854"/>
            </a:xfrm>
          </p:grpSpPr>
          <p:grpSp>
            <p:nvGrpSpPr>
              <p:cNvPr id="16" name="Group 29"/>
              <p:cNvGrpSpPr>
                <a:grpSpLocks/>
              </p:cNvGrpSpPr>
              <p:nvPr/>
            </p:nvGrpSpPr>
            <p:grpSpPr bwMode="auto">
              <a:xfrm>
                <a:off x="5727824" y="2910272"/>
                <a:ext cx="1192136" cy="421655"/>
                <a:chOff x="752231" y="3661213"/>
                <a:chExt cx="8391764" cy="957481"/>
              </a:xfrm>
            </p:grpSpPr>
            <p:pic>
              <p:nvPicPr>
                <p:cNvPr id="91" name="Picture 80" descr="gn curve zoom"/>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gray">
                <a:xfrm rot="16200000">
                  <a:off x="1582707" y="2830737"/>
                  <a:ext cx="957481" cy="261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80" descr="gn curve zoom"/>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gray">
                <a:xfrm rot="5400000" flipH="1">
                  <a:off x="7356039" y="2830737"/>
                  <a:ext cx="957480" cy="261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85"/>
              <p:cNvGrpSpPr/>
              <p:nvPr/>
            </p:nvGrpSpPr>
            <p:grpSpPr>
              <a:xfrm>
                <a:off x="5992122" y="3240616"/>
                <a:ext cx="663540" cy="799510"/>
                <a:chOff x="2868245" y="3714750"/>
                <a:chExt cx="663540" cy="799510"/>
              </a:xfrm>
            </p:grpSpPr>
            <p:grpSp>
              <p:nvGrpSpPr>
                <p:cNvPr id="18" name="Group 86"/>
                <p:cNvGrpSpPr/>
                <p:nvPr/>
              </p:nvGrpSpPr>
              <p:grpSpPr>
                <a:xfrm>
                  <a:off x="2868245" y="3714750"/>
                  <a:ext cx="663540" cy="799510"/>
                  <a:chOff x="1552809" y="2185611"/>
                  <a:chExt cx="663540" cy="799510"/>
                </a:xfrm>
              </p:grpSpPr>
              <p:sp>
                <p:nvSpPr>
                  <p:cNvPr id="89" name="Snip Single Corner Rectangle 88"/>
                  <p:cNvSpPr/>
                  <p:nvPr/>
                </p:nvSpPr>
                <p:spPr>
                  <a:xfrm>
                    <a:off x="1552809" y="2185611"/>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90" name="Right Triangle 89"/>
                  <p:cNvSpPr/>
                  <p:nvPr/>
                </p:nvSpPr>
                <p:spPr>
                  <a:xfrm>
                    <a:off x="2094886" y="2185611"/>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pic>
              <p:nvPicPr>
                <p:cNvPr id="88" name="Picture 87" descr="Screen Shot 2013-05-14 at 10.59.06 AM.png"/>
                <p:cNvPicPr>
                  <a:picLocks noChangeAspect="1"/>
                </p:cNvPicPr>
                <p:nvPr/>
              </p:nvPicPr>
              <p:blipFill rotWithShape="1">
                <a:blip r:embed="rId10">
                  <a:extLst>
                    <a:ext uri="{28A0092B-C50C-407E-A947-70E740481C1C}">
                      <a14:useLocalDpi xmlns:a14="http://schemas.microsoft.com/office/drawing/2010/main" val="0"/>
                    </a:ext>
                  </a:extLst>
                </a:blip>
                <a:srcRect t="1" b="42373"/>
                <a:stretch/>
              </p:blipFill>
              <p:spPr>
                <a:xfrm>
                  <a:off x="2911696" y="3994275"/>
                  <a:ext cx="564618" cy="127934"/>
                </a:xfrm>
                <a:prstGeom prst="rect">
                  <a:avLst/>
                </a:prstGeom>
              </p:spPr>
            </p:pic>
          </p:grpSp>
        </p:grpSp>
      </p:grpSp>
    </p:spTree>
    <p:extLst>
      <p:ext uri="{BB962C8B-B14F-4D97-AF65-F5344CB8AC3E}">
        <p14:creationId xmlns:p14="http://schemas.microsoft.com/office/powerpoint/2010/main" val="71446999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a:latin typeface="Arial" charset="0"/>
                <a:cs typeface="Arial" charset="0"/>
              </a:rPr>
              <a:t>Top Ten Features in Java EE </a:t>
            </a:r>
            <a:r>
              <a:rPr lang="en-US" dirty="0" smtClean="0">
                <a:latin typeface="Arial" charset="0"/>
                <a:cs typeface="Arial" charset="0"/>
              </a:rPr>
              <a:t>7</a:t>
            </a:r>
            <a:endParaRPr lang="en-US" dirty="0">
              <a:latin typeface="Arial" charset="0"/>
              <a:cs typeface="Arial" charset="0"/>
            </a:endParaRPr>
          </a:p>
        </p:txBody>
      </p:sp>
      <p:sp>
        <p:nvSpPr>
          <p:cNvPr id="32770" name="Content Placeholder 2"/>
          <p:cNvSpPr>
            <a:spLocks noGrp="1"/>
          </p:cNvSpPr>
          <p:nvPr>
            <p:ph sz="quarter" idx="12"/>
          </p:nvPr>
        </p:nvSpPr>
        <p:spPr/>
        <p:txBody>
          <a:bodyPr/>
          <a:lstStyle/>
          <a:p>
            <a:pPr marL="457200" indent="-457200">
              <a:spcAft>
                <a:spcPct val="0"/>
              </a:spcAft>
              <a:buFont typeface="Arial" charset="0"/>
              <a:buAutoNum type="arabicPeriod"/>
            </a:pPr>
            <a:r>
              <a:rPr lang="en-US" dirty="0" smtClean="0">
                <a:latin typeface="Arial" charset="0"/>
                <a:cs typeface="Arial" charset="0"/>
              </a:rPr>
              <a:t>WebSocket client/server endpoints</a:t>
            </a:r>
          </a:p>
          <a:p>
            <a:pPr marL="457200" indent="-457200">
              <a:spcAft>
                <a:spcPct val="0"/>
              </a:spcAft>
              <a:buFont typeface="Arial" charset="0"/>
              <a:buAutoNum type="arabicPeriod"/>
            </a:pPr>
            <a:r>
              <a:rPr lang="en-US" dirty="0" smtClean="0">
                <a:latin typeface="Arial" charset="0"/>
                <a:cs typeface="Arial" charset="0"/>
              </a:rPr>
              <a:t>Batch Applications</a:t>
            </a:r>
          </a:p>
          <a:p>
            <a:pPr marL="457200" indent="-457200">
              <a:spcAft>
                <a:spcPct val="0"/>
              </a:spcAft>
              <a:buFont typeface="Arial" charset="0"/>
              <a:buAutoNum type="arabicPeriod"/>
            </a:pPr>
            <a:r>
              <a:rPr lang="en-US" dirty="0" smtClean="0">
                <a:latin typeface="Arial" charset="0"/>
                <a:cs typeface="Arial" charset="0"/>
              </a:rPr>
              <a:t>JSON Processing</a:t>
            </a:r>
          </a:p>
          <a:p>
            <a:pPr marL="457200" indent="-457200">
              <a:spcAft>
                <a:spcPct val="0"/>
              </a:spcAft>
              <a:buFont typeface="Arial" charset="0"/>
              <a:buAutoNum type="arabicPeriod"/>
            </a:pPr>
            <a:r>
              <a:rPr lang="en-US" dirty="0" smtClean="0">
                <a:latin typeface="Arial" charset="0"/>
                <a:cs typeface="Arial" charset="0"/>
              </a:rPr>
              <a:t>Concurrency Utilities</a:t>
            </a:r>
          </a:p>
          <a:p>
            <a:pPr marL="457200" indent="-457200">
              <a:spcAft>
                <a:spcPct val="0"/>
              </a:spcAft>
              <a:buFont typeface="Arial" charset="0"/>
              <a:buAutoNum type="arabicPeriod"/>
            </a:pPr>
            <a:r>
              <a:rPr lang="en-US" dirty="0" smtClean="0">
                <a:latin typeface="Arial" charset="0"/>
                <a:cs typeface="Arial" charset="0"/>
              </a:rPr>
              <a:t>Simplified JMS API</a:t>
            </a:r>
          </a:p>
          <a:p>
            <a:pPr marL="457200" indent="-457200">
              <a:spcAft>
                <a:spcPct val="0"/>
              </a:spcAft>
              <a:buFont typeface="Arial" charset="0"/>
              <a:buAutoNum type="arabicPeriod"/>
            </a:pPr>
            <a:r>
              <a:rPr lang="en-US" dirty="0" smtClean="0">
                <a:latin typeface="Courier"/>
                <a:cs typeface="Courier"/>
              </a:rPr>
              <a:t>@Transactional</a:t>
            </a:r>
            <a:r>
              <a:rPr lang="en-US" dirty="0" smtClean="0">
                <a:latin typeface="Arial" charset="0"/>
                <a:cs typeface="Arial" charset="0"/>
              </a:rPr>
              <a:t> and </a:t>
            </a:r>
            <a:r>
              <a:rPr lang="en-US" dirty="0" smtClean="0">
                <a:latin typeface="Courier"/>
                <a:cs typeface="Courier"/>
              </a:rPr>
              <a:t>@</a:t>
            </a:r>
            <a:r>
              <a:rPr lang="en-US" dirty="0" err="1" smtClean="0">
                <a:latin typeface="Courier"/>
                <a:cs typeface="Courier"/>
              </a:rPr>
              <a:t>TransactionScoped</a:t>
            </a:r>
            <a:endParaRPr lang="en-US" dirty="0" smtClean="0">
              <a:latin typeface="Courier"/>
              <a:cs typeface="Courier"/>
            </a:endParaRPr>
          </a:p>
          <a:p>
            <a:pPr marL="457200" indent="-457200">
              <a:spcAft>
                <a:spcPct val="0"/>
              </a:spcAft>
              <a:buFont typeface="Arial" charset="0"/>
              <a:buAutoNum type="arabicPeriod"/>
            </a:pPr>
            <a:r>
              <a:rPr lang="en-US" dirty="0" smtClean="0">
                <a:latin typeface="Arial" charset="0"/>
                <a:cs typeface="Arial" charset="0"/>
              </a:rPr>
              <a:t>JAX-RS Client API</a:t>
            </a:r>
          </a:p>
          <a:p>
            <a:pPr marL="457200" indent="-457200">
              <a:spcAft>
                <a:spcPct val="0"/>
              </a:spcAft>
              <a:buFont typeface="Arial" charset="0"/>
              <a:buAutoNum type="arabicPeriod"/>
            </a:pPr>
            <a:r>
              <a:rPr lang="en-US" dirty="0" smtClean="0">
                <a:latin typeface="Arial" charset="0"/>
                <a:cs typeface="Arial" charset="0"/>
              </a:rPr>
              <a:t>Default Resources</a:t>
            </a:r>
          </a:p>
          <a:p>
            <a:pPr marL="457200" indent="-457200">
              <a:spcAft>
                <a:spcPct val="0"/>
              </a:spcAft>
              <a:buFont typeface="Arial" charset="0"/>
              <a:buAutoNum type="arabicPeriod"/>
            </a:pPr>
            <a:r>
              <a:rPr lang="en-US" dirty="0" smtClean="0">
                <a:latin typeface="Arial" charset="0"/>
                <a:cs typeface="Arial" charset="0"/>
              </a:rPr>
              <a:t>More annotated POJOs</a:t>
            </a:r>
          </a:p>
          <a:p>
            <a:pPr marL="457200" indent="-457200">
              <a:spcAft>
                <a:spcPct val="0"/>
              </a:spcAft>
              <a:buFont typeface="Arial" charset="0"/>
              <a:buAutoNum type="arabicPeriod"/>
            </a:pPr>
            <a:r>
              <a:rPr lang="en-US" dirty="0" smtClean="0">
                <a:latin typeface="Arial" charset="0"/>
                <a:cs typeface="Arial" charset="0"/>
              </a:rPr>
              <a:t>Faces Flow</a:t>
            </a:r>
            <a:endParaRPr lang="en-US" dirty="0">
              <a:latin typeface="Arial" charset="0"/>
              <a:cs typeface="Arial" charset="0"/>
            </a:endParaRPr>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942788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eaLnBrk="1" hangingPunct="1"/>
            <a:r>
              <a:rPr lang="en-US" dirty="0" smtClean="0">
                <a:ea typeface="ＭＳ Ｐゴシック" pitchFamily="34" charset="-128"/>
                <a:sym typeface="Arial" pitchFamily="34" charset="0"/>
              </a:rPr>
              <a:t>Java API for WebSocket 1.0</a:t>
            </a:r>
            <a:endParaRPr lang="en-US" dirty="0" smtClean="0">
              <a:ea typeface="ヒラギノ角ゴ ProN W3" charset="-128"/>
              <a:sym typeface="Arial" pitchFamily="34" charset="0"/>
            </a:endParaRPr>
          </a:p>
        </p:txBody>
      </p:sp>
      <p:sp>
        <p:nvSpPr>
          <p:cNvPr id="13" name="Content Placeholder 12"/>
          <p:cNvSpPr>
            <a:spLocks noGrp="1"/>
          </p:cNvSpPr>
          <p:nvPr>
            <p:ph sz="quarter" idx="12"/>
          </p:nvPr>
        </p:nvSpPr>
        <p:spPr/>
        <p:txBody>
          <a:bodyPr/>
          <a:lstStyle/>
          <a:p>
            <a:pPr>
              <a:spcAft>
                <a:spcPts val="1800"/>
              </a:spcAft>
            </a:pPr>
            <a:r>
              <a:rPr lang="en-US" sz="1800" dirty="0" smtClean="0"/>
              <a:t>Server and Client WebSocket Endpoint</a:t>
            </a:r>
          </a:p>
          <a:p>
            <a:pPr lvl="1">
              <a:spcAft>
                <a:spcPts val="1800"/>
              </a:spcAft>
            </a:pPr>
            <a:r>
              <a:rPr lang="en-US" sz="1600" dirty="0" smtClean="0"/>
              <a:t>Annotated: </a:t>
            </a:r>
            <a:r>
              <a:rPr lang="en-US" sz="1600" dirty="0" smtClean="0">
                <a:latin typeface="Courier"/>
                <a:cs typeface="Courier"/>
              </a:rPr>
              <a:t>@</a:t>
            </a:r>
            <a:r>
              <a:rPr lang="en-US" sz="1600" dirty="0" err="1" smtClean="0">
                <a:latin typeface="Courier"/>
                <a:cs typeface="Courier"/>
              </a:rPr>
              <a:t>ServerEndpoint</a:t>
            </a:r>
            <a:r>
              <a:rPr lang="en-US" sz="1600" dirty="0" smtClean="0"/>
              <a:t>, </a:t>
            </a:r>
            <a:r>
              <a:rPr lang="en-US" sz="1600" dirty="0" smtClean="0">
                <a:latin typeface="Courier"/>
                <a:cs typeface="Courier"/>
              </a:rPr>
              <a:t>@</a:t>
            </a:r>
            <a:r>
              <a:rPr lang="en-US" sz="1600" dirty="0" err="1" smtClean="0">
                <a:latin typeface="Courier"/>
                <a:cs typeface="Courier"/>
              </a:rPr>
              <a:t>ClientEndpoint</a:t>
            </a:r>
            <a:endParaRPr lang="en-US" sz="1600" dirty="0" smtClean="0">
              <a:latin typeface="Courier"/>
              <a:cs typeface="Courier"/>
            </a:endParaRPr>
          </a:p>
          <a:p>
            <a:pPr lvl="1">
              <a:spcAft>
                <a:spcPts val="1200"/>
              </a:spcAft>
            </a:pPr>
            <a:r>
              <a:rPr lang="en-US" sz="1600" dirty="0" smtClean="0"/>
              <a:t>Programmatic: </a:t>
            </a:r>
            <a:r>
              <a:rPr lang="en-US" sz="1600" dirty="0" smtClean="0">
                <a:latin typeface="Courier"/>
                <a:cs typeface="Courier"/>
              </a:rPr>
              <a:t>Endpoint</a:t>
            </a:r>
          </a:p>
          <a:p>
            <a:pPr>
              <a:spcAft>
                <a:spcPts val="1800"/>
              </a:spcAft>
            </a:pPr>
            <a:r>
              <a:rPr lang="en-US" sz="1800" dirty="0" smtClean="0">
                <a:latin typeface="Arial"/>
                <a:cs typeface="Arial"/>
              </a:rPr>
              <a:t>Lifecycle methods</a:t>
            </a:r>
          </a:p>
          <a:p>
            <a:pPr>
              <a:spcAft>
                <a:spcPts val="1800"/>
              </a:spcAft>
            </a:pPr>
            <a:r>
              <a:rPr lang="en-US" sz="1800" dirty="0" smtClean="0">
                <a:latin typeface="Arial"/>
                <a:cs typeface="Arial"/>
              </a:rPr>
              <a:t>Packaging and Deployment</a:t>
            </a:r>
            <a:endParaRPr lang="en-US" sz="1800" dirty="0">
              <a:latin typeface="Arial"/>
              <a:cs typeface="Arial"/>
            </a:endParaRPr>
          </a:p>
        </p:txBody>
      </p:sp>
      <p:sp>
        <p:nvSpPr>
          <p:cNvPr id="2" name="Text Placeholder 1"/>
          <p:cNvSpPr>
            <a:spLocks noGrp="1"/>
          </p:cNvSpPr>
          <p:nvPr>
            <p:ph type="body" sz="quarter" idx="13"/>
          </p:nvPr>
        </p:nvSpPr>
        <p:spPr/>
        <p:txBody>
          <a:bodyPr/>
          <a:lstStyle/>
          <a:p>
            <a:endParaRPr lang="en-US"/>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775" y="670064"/>
            <a:ext cx="1392938" cy="139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 name="Picture 14" descr="DukeAsKeith-daylight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666" y="1609725"/>
            <a:ext cx="587083" cy="500978"/>
          </a:xfrm>
          <a:prstGeom prst="rect">
            <a:avLst/>
          </a:prstGeom>
        </p:spPr>
      </p:pic>
      <p:grpSp>
        <p:nvGrpSpPr>
          <p:cNvPr id="18" name="Group 17"/>
          <p:cNvGrpSpPr/>
          <p:nvPr/>
        </p:nvGrpSpPr>
        <p:grpSpPr>
          <a:xfrm>
            <a:off x="4937125" y="2681287"/>
            <a:ext cx="4232275" cy="2462213"/>
            <a:chOff x="5470525" y="2687181"/>
            <a:chExt cx="3673475" cy="2462213"/>
          </a:xfrm>
        </p:grpSpPr>
        <p:sp>
          <p:nvSpPr>
            <p:cNvPr id="16" name="Round Same Side Corner Rectangle 15"/>
            <p:cNvSpPr/>
            <p:nvPr/>
          </p:nvSpPr>
          <p:spPr>
            <a:xfrm rot="16200000">
              <a:off x="6350000" y="1816097"/>
              <a:ext cx="1914525" cy="3673475"/>
            </a:xfrm>
            <a:prstGeom prst="round2SameRect">
              <a:avLst/>
            </a:prstGeom>
            <a:ln>
              <a:noFill/>
            </a:ln>
            <a:effectLst>
              <a:innerShdw blurRad="63500" dist="50800" dir="135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5664200" y="2687181"/>
              <a:ext cx="3479799" cy="2462213"/>
            </a:xfrm>
            <a:prstGeom prst="rect">
              <a:avLst/>
            </a:prstGeom>
            <a:noFill/>
          </p:spPr>
          <p:txBody>
            <a:bodyPr wrap="square" rtlCol="0">
              <a:spAutoFit/>
            </a:bodyPr>
            <a:lstStyle/>
            <a:p>
              <a:r>
                <a:rPr lang="en-US" sz="1400" dirty="0" smtClean="0">
                  <a:solidFill>
                    <a:schemeClr val="bg1">
                      <a:lumMod val="95000"/>
                    </a:schemeClr>
                  </a:solidFill>
                  <a:latin typeface="Courier"/>
                  <a:cs typeface="Courier"/>
                </a:rPr>
                <a:t> </a:t>
              </a:r>
            </a:p>
            <a:p>
              <a:r>
                <a:rPr lang="en-US" sz="1400" dirty="0" smtClean="0">
                  <a:solidFill>
                    <a:schemeClr val="bg1">
                      <a:lumMod val="95000"/>
                    </a:schemeClr>
                  </a:solidFill>
                  <a:latin typeface="Courier"/>
                  <a:cs typeface="Courier"/>
                </a:rPr>
                <a:t>@</a:t>
              </a:r>
              <a:r>
                <a:rPr lang="en-US" sz="1400" dirty="0" err="1" smtClean="0">
                  <a:solidFill>
                    <a:schemeClr val="bg1">
                      <a:lumMod val="95000"/>
                    </a:schemeClr>
                  </a:solidFill>
                  <a:latin typeface="Courier"/>
                  <a:cs typeface="Courier"/>
                </a:rPr>
                <a:t>ServerEndpoint</a:t>
              </a:r>
              <a:r>
                <a:rPr lang="en-US" sz="1400" dirty="0" smtClean="0">
                  <a:solidFill>
                    <a:schemeClr val="bg1">
                      <a:lumMod val="95000"/>
                    </a:schemeClr>
                  </a:solidFill>
                  <a:latin typeface="Courier"/>
                  <a:cs typeface="Courier"/>
                </a:rPr>
                <a:t>(“/chat”)</a:t>
              </a:r>
              <a:br>
                <a:rPr lang="en-US" sz="1400" dirty="0" smtClean="0">
                  <a:solidFill>
                    <a:schemeClr val="bg1">
                      <a:lumMod val="95000"/>
                    </a:schemeClr>
                  </a:solidFill>
                  <a:latin typeface="Courier"/>
                  <a:cs typeface="Courier"/>
                </a:rPr>
              </a:br>
              <a:r>
                <a:rPr lang="en-US" sz="1400" dirty="0" smtClean="0">
                  <a:solidFill>
                    <a:schemeClr val="bg1">
                      <a:lumMod val="95000"/>
                    </a:schemeClr>
                  </a:solidFill>
                  <a:latin typeface="Courier"/>
                  <a:cs typeface="Courier"/>
                </a:rPr>
                <a:t> public class </a:t>
              </a:r>
              <a:r>
                <a:rPr lang="en-US" sz="1400" dirty="0" err="1" smtClean="0">
                  <a:solidFill>
                    <a:schemeClr val="bg1">
                      <a:lumMod val="95000"/>
                    </a:schemeClr>
                  </a:solidFill>
                  <a:latin typeface="Courier"/>
                  <a:cs typeface="Courier"/>
                </a:rPr>
                <a:t>ChatServer</a:t>
              </a:r>
              <a:r>
                <a:rPr lang="en-US" sz="1400" dirty="0" smtClean="0">
                  <a:solidFill>
                    <a:schemeClr val="bg1">
                      <a:lumMod val="95000"/>
                    </a:schemeClr>
                  </a:solidFill>
                  <a:latin typeface="Courier"/>
                  <a:cs typeface="Courier"/>
                </a:rPr>
                <a:t> {</a:t>
              </a:r>
              <a:br>
                <a:rPr lang="en-US" sz="1400" dirty="0" smtClean="0">
                  <a:solidFill>
                    <a:schemeClr val="bg1">
                      <a:lumMod val="95000"/>
                    </a:schemeClr>
                  </a:solidFill>
                  <a:latin typeface="Courier"/>
                  <a:cs typeface="Courier"/>
                </a:rPr>
              </a:br>
              <a:r>
                <a:rPr lang="en-US" sz="1400" dirty="0" smtClean="0">
                  <a:solidFill>
                    <a:schemeClr val="bg1">
                      <a:lumMod val="95000"/>
                    </a:schemeClr>
                  </a:solidFill>
                  <a:latin typeface="Courier"/>
                  <a:cs typeface="Courier"/>
                </a:rPr>
                <a:t>   @</a:t>
              </a:r>
              <a:r>
                <a:rPr lang="en-US" sz="1400" dirty="0" err="1" smtClean="0">
                  <a:solidFill>
                    <a:schemeClr val="bg1">
                      <a:lumMod val="95000"/>
                    </a:schemeClr>
                  </a:solidFill>
                  <a:latin typeface="Courier"/>
                  <a:cs typeface="Courier"/>
                </a:rPr>
                <a:t>OnMessage</a:t>
              </a:r>
              <a:r>
                <a:rPr lang="en-US" sz="1400" dirty="0" smtClean="0">
                  <a:solidFill>
                    <a:schemeClr val="bg1">
                      <a:lumMod val="95000"/>
                    </a:schemeClr>
                  </a:solidFill>
                  <a:latin typeface="Courier"/>
                  <a:cs typeface="Courier"/>
                </a:rPr>
                <a:t/>
              </a:r>
              <a:br>
                <a:rPr lang="en-US" sz="1400" dirty="0" smtClean="0">
                  <a:solidFill>
                    <a:schemeClr val="bg1">
                      <a:lumMod val="95000"/>
                    </a:schemeClr>
                  </a:solidFill>
                  <a:latin typeface="Courier"/>
                  <a:cs typeface="Courier"/>
                </a:rPr>
              </a:br>
              <a:r>
                <a:rPr lang="en-US" sz="1400" dirty="0" smtClean="0">
                  <a:solidFill>
                    <a:schemeClr val="bg1">
                      <a:lumMod val="95000"/>
                    </a:schemeClr>
                  </a:solidFill>
                  <a:latin typeface="Courier"/>
                  <a:cs typeface="Courier"/>
                </a:rPr>
                <a:t>   public void chat(String m) {</a:t>
              </a:r>
            </a:p>
            <a:p>
              <a:r>
                <a:rPr lang="en-US" sz="1400" dirty="0" smtClean="0">
                  <a:solidFill>
                    <a:schemeClr val="bg1">
                      <a:lumMod val="95000"/>
                    </a:schemeClr>
                  </a:solidFill>
                  <a:latin typeface="Courier"/>
                  <a:cs typeface="Courier"/>
                </a:rPr>
                <a:t>     . . .</a:t>
              </a:r>
              <a:br>
                <a:rPr lang="en-US" sz="1400" dirty="0" smtClean="0">
                  <a:solidFill>
                    <a:schemeClr val="bg1">
                      <a:lumMod val="95000"/>
                    </a:schemeClr>
                  </a:solidFill>
                  <a:latin typeface="Courier"/>
                  <a:cs typeface="Courier"/>
                </a:rPr>
              </a:br>
              <a:r>
                <a:rPr lang="en-US" sz="1400" dirty="0" smtClean="0">
                  <a:solidFill>
                    <a:schemeClr val="bg1">
                      <a:lumMod val="95000"/>
                    </a:schemeClr>
                  </a:solidFill>
                  <a:latin typeface="Courier"/>
                  <a:cs typeface="Courier"/>
                </a:rPr>
                <a:t>   }</a:t>
              </a:r>
            </a:p>
            <a:p>
              <a:r>
                <a:rPr lang="en-US" sz="1400" dirty="0" smtClean="0">
                  <a:solidFill>
                    <a:schemeClr val="bg1">
                      <a:lumMod val="95000"/>
                    </a:schemeClr>
                  </a:solidFill>
                  <a:latin typeface="Courier"/>
                  <a:cs typeface="Courier"/>
                </a:rPr>
                <a:t> }</a:t>
              </a:r>
            </a:p>
            <a:p>
              <a:endParaRPr lang="en-US" sz="1400" dirty="0" smtClean="0">
                <a:solidFill>
                  <a:schemeClr val="bg1">
                    <a:lumMod val="95000"/>
                  </a:schemeClr>
                </a:solidFill>
                <a:latin typeface="Courier"/>
                <a:cs typeface="Courier"/>
              </a:endParaRPr>
            </a:p>
            <a:p>
              <a:endParaRPr lang="en-US" sz="1400" dirty="0" err="1" smtClean="0">
                <a:solidFill>
                  <a:schemeClr val="bg1">
                    <a:lumMod val="95000"/>
                  </a:schemeClr>
                </a:solidFill>
              </a:endParaRPr>
            </a:p>
          </p:txBody>
        </p:sp>
      </p:grpSp>
    </p:spTree>
    <p:extLst>
      <p:ext uri="{BB962C8B-B14F-4D97-AF65-F5344CB8AC3E}">
        <p14:creationId xmlns:p14="http://schemas.microsoft.com/office/powerpoint/2010/main" val="64444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Arial" charset="0"/>
                <a:cs typeface="Arial" charset="0"/>
              </a:rPr>
              <a:t>Java API for WebSocket 1.0</a:t>
            </a:r>
          </a:p>
        </p:txBody>
      </p:sp>
      <p:sp>
        <p:nvSpPr>
          <p:cNvPr id="47106" name="Content Placeholder 2"/>
          <p:cNvSpPr>
            <a:spLocks noGrp="1"/>
          </p:cNvSpPr>
          <p:nvPr>
            <p:ph sz="quarter" idx="12"/>
          </p:nvPr>
        </p:nvSpPr>
        <p:spPr>
          <a:ln>
            <a:solidFill>
              <a:srgbClr val="FFFFFF"/>
            </a:solidFill>
          </a:ln>
        </p:spPr>
        <p:txBody>
          <a:bodyPr/>
          <a:lstStyle/>
          <a:p>
            <a:pPr marL="60325" indent="0">
              <a:buFont typeface="Wingdings" charset="0"/>
              <a:buNone/>
            </a:pPr>
            <a:r>
              <a:rPr lang="en-US" sz="1400" dirty="0">
                <a:latin typeface="Courier" charset="0"/>
                <a:cs typeface="Courier" charset="0"/>
              </a:rPr>
              <a:t>@</a:t>
            </a:r>
            <a:r>
              <a:rPr lang="en-US" sz="1400" dirty="0" err="1">
                <a:latin typeface="Courier" charset="0"/>
                <a:cs typeface="Courier" charset="0"/>
              </a:rPr>
              <a:t>ServerEndpoint</a:t>
            </a:r>
            <a:r>
              <a:rPr lang="en-US" sz="1400" dirty="0">
                <a:latin typeface="Courier" charset="0"/>
                <a:cs typeface="Courier" charset="0"/>
              </a:rPr>
              <a:t>("/chat")</a:t>
            </a:r>
          </a:p>
          <a:p>
            <a:pPr marL="60325" indent="0">
              <a:buFont typeface="Wingdings" charset="0"/>
              <a:buNone/>
            </a:pPr>
            <a:r>
              <a:rPr lang="en-US" sz="1400" dirty="0">
                <a:latin typeface="Courier" charset="0"/>
                <a:cs typeface="Courier" charset="0"/>
              </a:rPr>
              <a:t>public class </a:t>
            </a:r>
            <a:r>
              <a:rPr lang="en-US" sz="1400" dirty="0" err="1">
                <a:latin typeface="Courier" charset="0"/>
                <a:cs typeface="Courier" charset="0"/>
              </a:rPr>
              <a:t>ChatBean</a:t>
            </a:r>
            <a:r>
              <a:rPr lang="en-US" sz="1400" dirty="0">
                <a:latin typeface="Courier" charset="0"/>
                <a:cs typeface="Courier" charset="0"/>
              </a:rPr>
              <a:t> {</a:t>
            </a:r>
          </a:p>
          <a:p>
            <a:pPr marL="60325" indent="0">
              <a:buFont typeface="Wingdings" charset="0"/>
              <a:buNone/>
            </a:pPr>
            <a:r>
              <a:rPr lang="en-US" sz="1400" dirty="0">
                <a:latin typeface="Courier" charset="0"/>
                <a:cs typeface="Courier" charset="0"/>
              </a:rPr>
              <a:t>    static Set&lt;Session&gt; peers = </a:t>
            </a:r>
            <a:r>
              <a:rPr lang="en-US" sz="1400" dirty="0" err="1">
                <a:latin typeface="Courier" charset="0"/>
                <a:cs typeface="Courier" charset="0"/>
              </a:rPr>
              <a:t>Collections.synchronizedSet</a:t>
            </a:r>
            <a:r>
              <a:rPr lang="en-US" sz="1400" dirty="0">
                <a:latin typeface="Courier" charset="0"/>
                <a:cs typeface="Courier" charset="0"/>
              </a:rPr>
              <a:t>(…);</a:t>
            </a:r>
            <a:br>
              <a:rPr lang="en-US" sz="1400" dirty="0">
                <a:latin typeface="Courier" charset="0"/>
                <a:cs typeface="Courier" charset="0"/>
              </a:rPr>
            </a:br>
            <a:r>
              <a:rPr lang="en-US" sz="1400" dirty="0">
                <a:latin typeface="Courier" charset="0"/>
                <a:cs typeface="Courier" charset="0"/>
              </a:rPr>
              <a:t/>
            </a:r>
            <a:br>
              <a:rPr lang="en-US" sz="1400" dirty="0">
                <a:latin typeface="Courier" charset="0"/>
                <a:cs typeface="Courier" charset="0"/>
              </a:rPr>
            </a:br>
            <a:r>
              <a:rPr lang="en-US" sz="1400" dirty="0">
                <a:latin typeface="Courier" charset="0"/>
                <a:cs typeface="Courier" charset="0"/>
              </a:rPr>
              <a:t>    </a:t>
            </a:r>
            <a:r>
              <a:rPr lang="en-US" sz="1400" b="1" dirty="0">
                <a:solidFill>
                  <a:schemeClr val="accent1"/>
                </a:solidFill>
                <a:latin typeface="Courier" charset="0"/>
                <a:cs typeface="Courier" charset="0"/>
              </a:rPr>
              <a:t>@OnOpen</a:t>
            </a:r>
            <a:r>
              <a:rPr lang="en-US" sz="1400" dirty="0">
                <a:latin typeface="Courier" charset="0"/>
                <a:cs typeface="Courier" charset="0"/>
              </a:rPr>
              <a:t/>
            </a:r>
            <a:br>
              <a:rPr lang="en-US" sz="1400" dirty="0">
                <a:latin typeface="Courier" charset="0"/>
                <a:cs typeface="Courier" charset="0"/>
              </a:rPr>
            </a:br>
            <a:r>
              <a:rPr lang="en-US" sz="1400" dirty="0">
                <a:latin typeface="Courier" charset="0"/>
                <a:cs typeface="Courier" charset="0"/>
              </a:rPr>
              <a:t>    public void </a:t>
            </a:r>
            <a:r>
              <a:rPr lang="en-US" sz="1400" dirty="0" err="1">
                <a:latin typeface="Courier" charset="0"/>
                <a:cs typeface="Courier" charset="0"/>
              </a:rPr>
              <a:t>onOpen</a:t>
            </a:r>
            <a:r>
              <a:rPr lang="en-US" sz="1400" dirty="0">
                <a:latin typeface="Courier" charset="0"/>
                <a:cs typeface="Courier" charset="0"/>
              </a:rPr>
              <a:t>(Session peer) {</a:t>
            </a:r>
            <a:br>
              <a:rPr lang="en-US" sz="1400" dirty="0">
                <a:latin typeface="Courier" charset="0"/>
                <a:cs typeface="Courier" charset="0"/>
              </a:rPr>
            </a:br>
            <a:r>
              <a:rPr lang="en-US" sz="1400" dirty="0">
                <a:latin typeface="Courier" charset="0"/>
                <a:cs typeface="Courier" charset="0"/>
              </a:rPr>
              <a:t>        </a:t>
            </a:r>
            <a:r>
              <a:rPr lang="en-US" sz="1400" dirty="0" err="1">
                <a:latin typeface="Courier" charset="0"/>
                <a:cs typeface="Courier" charset="0"/>
              </a:rPr>
              <a:t>peers.add</a:t>
            </a:r>
            <a:r>
              <a:rPr lang="en-US" sz="1400" dirty="0">
                <a:latin typeface="Courier" charset="0"/>
                <a:cs typeface="Courier" charset="0"/>
              </a:rPr>
              <a:t>(peer);</a:t>
            </a:r>
            <a:br>
              <a:rPr lang="en-US" sz="1400" dirty="0">
                <a:latin typeface="Courier" charset="0"/>
                <a:cs typeface="Courier" charset="0"/>
              </a:rPr>
            </a:br>
            <a:r>
              <a:rPr lang="en-US" sz="1400" dirty="0">
                <a:latin typeface="Courier" charset="0"/>
                <a:cs typeface="Courier" charset="0"/>
              </a:rPr>
              <a:t>    }</a:t>
            </a:r>
            <a:br>
              <a:rPr lang="en-US" sz="1400" dirty="0">
                <a:latin typeface="Courier" charset="0"/>
                <a:cs typeface="Courier" charset="0"/>
              </a:rPr>
            </a:br>
            <a:r>
              <a:rPr lang="en-US" sz="1400" dirty="0">
                <a:latin typeface="Courier" charset="0"/>
                <a:cs typeface="Courier" charset="0"/>
              </a:rPr>
              <a:t/>
            </a:r>
            <a:br>
              <a:rPr lang="en-US" sz="1400" dirty="0">
                <a:latin typeface="Courier" charset="0"/>
                <a:cs typeface="Courier" charset="0"/>
              </a:rPr>
            </a:br>
            <a:r>
              <a:rPr lang="en-US" sz="1400" dirty="0">
                <a:latin typeface="Courier" charset="0"/>
                <a:cs typeface="Courier" charset="0"/>
              </a:rPr>
              <a:t>    </a:t>
            </a:r>
            <a:r>
              <a:rPr lang="en-US" sz="1400" b="1" dirty="0">
                <a:solidFill>
                  <a:srgbClr val="5382A1"/>
                </a:solidFill>
                <a:latin typeface="Courier" charset="0"/>
                <a:cs typeface="Courier" charset="0"/>
              </a:rPr>
              <a:t>@</a:t>
            </a:r>
            <a:r>
              <a:rPr lang="en-US" sz="1400" b="1" dirty="0" err="1">
                <a:solidFill>
                  <a:srgbClr val="5382A1"/>
                </a:solidFill>
                <a:latin typeface="Courier" charset="0"/>
                <a:cs typeface="Courier" charset="0"/>
              </a:rPr>
              <a:t>OnClose</a:t>
            </a:r>
            <a:r>
              <a:rPr lang="en-US" sz="1400" b="1" dirty="0">
                <a:solidFill>
                  <a:srgbClr val="5382A1"/>
                </a:solidFill>
                <a:latin typeface="Courier" charset="0"/>
                <a:cs typeface="Courier" charset="0"/>
              </a:rPr>
              <a:t/>
            </a:r>
            <a:br>
              <a:rPr lang="en-US" sz="1400" b="1" dirty="0">
                <a:solidFill>
                  <a:srgbClr val="5382A1"/>
                </a:solidFill>
                <a:latin typeface="Courier" charset="0"/>
                <a:cs typeface="Courier" charset="0"/>
              </a:rPr>
            </a:br>
            <a:r>
              <a:rPr lang="en-US" sz="1400" dirty="0">
                <a:latin typeface="Courier" charset="0"/>
                <a:cs typeface="Courier" charset="0"/>
              </a:rPr>
              <a:t>    public void </a:t>
            </a:r>
            <a:r>
              <a:rPr lang="en-US" sz="1400" dirty="0" err="1">
                <a:latin typeface="Courier" charset="0"/>
                <a:cs typeface="Courier" charset="0"/>
              </a:rPr>
              <a:t>onClose</a:t>
            </a:r>
            <a:r>
              <a:rPr lang="en-US" sz="1400" dirty="0">
                <a:latin typeface="Courier" charset="0"/>
                <a:cs typeface="Courier" charset="0"/>
              </a:rPr>
              <a:t>(Session peer) {</a:t>
            </a:r>
            <a:br>
              <a:rPr lang="en-US" sz="1400" dirty="0">
                <a:latin typeface="Courier" charset="0"/>
                <a:cs typeface="Courier" charset="0"/>
              </a:rPr>
            </a:br>
            <a:r>
              <a:rPr lang="en-US" sz="1400" dirty="0">
                <a:latin typeface="Courier" charset="0"/>
                <a:cs typeface="Courier" charset="0"/>
              </a:rPr>
              <a:t>        </a:t>
            </a:r>
            <a:r>
              <a:rPr lang="en-US" sz="1400" dirty="0" err="1">
                <a:latin typeface="Courier" charset="0"/>
                <a:cs typeface="Courier" charset="0"/>
              </a:rPr>
              <a:t>peers.remove</a:t>
            </a:r>
            <a:r>
              <a:rPr lang="en-US" sz="1400" dirty="0">
                <a:latin typeface="Courier" charset="0"/>
                <a:cs typeface="Courier" charset="0"/>
              </a:rPr>
              <a:t>(peer);</a:t>
            </a:r>
            <a:br>
              <a:rPr lang="en-US" sz="1400" dirty="0">
                <a:latin typeface="Courier" charset="0"/>
                <a:cs typeface="Courier" charset="0"/>
              </a:rPr>
            </a:br>
            <a:r>
              <a:rPr lang="en-US" sz="1400" dirty="0">
                <a:latin typeface="Courier" charset="0"/>
                <a:cs typeface="Courier" charset="0"/>
              </a:rPr>
              <a:t>    }</a:t>
            </a:r>
            <a:br>
              <a:rPr lang="en-US" sz="1400" dirty="0">
                <a:latin typeface="Courier" charset="0"/>
                <a:cs typeface="Courier" charset="0"/>
              </a:rPr>
            </a:br>
            <a:r>
              <a:rPr lang="en-US" sz="1400" dirty="0">
                <a:latin typeface="Courier" charset="0"/>
                <a:cs typeface="Courier" charset="0"/>
              </a:rPr>
              <a:t/>
            </a:r>
            <a:br>
              <a:rPr lang="en-US" sz="1400" dirty="0">
                <a:latin typeface="Courier" charset="0"/>
                <a:cs typeface="Courier" charset="0"/>
              </a:rPr>
            </a:br>
            <a:r>
              <a:rPr lang="en-US" sz="1400" dirty="0">
                <a:latin typeface="Courier" charset="0"/>
                <a:cs typeface="Courier" charset="0"/>
              </a:rPr>
              <a:t>    . . .</a:t>
            </a:r>
          </a:p>
        </p:txBody>
      </p:sp>
      <p:sp>
        <p:nvSpPr>
          <p:cNvPr id="46083" name="Content Placeholder 3"/>
          <p:cNvSpPr>
            <a:spLocks noGrp="1"/>
          </p:cNvSpPr>
          <p:nvPr>
            <p:ph type="body" sz="quarter" idx="13"/>
          </p:nvPr>
        </p:nvSpPr>
        <p:spPr/>
        <p:txBody>
          <a:bodyPr/>
          <a:lstStyle/>
          <a:p>
            <a:pPr>
              <a:defRPr/>
            </a:pPr>
            <a:r>
              <a:rPr lang="en-US" dirty="0" smtClean="0">
                <a:solidFill>
                  <a:schemeClr val="accent5"/>
                </a:solidFill>
                <a:latin typeface="Arial" charset="0"/>
                <a:cs typeface="Arial" charset="0"/>
              </a:rPr>
              <a:t>Chat Server</a:t>
            </a:r>
            <a:endParaRPr lang="en-US" dirty="0">
              <a:solidFill>
                <a:schemeClr val="accent5"/>
              </a:solidFill>
              <a:latin typeface="Arial" charset="0"/>
              <a:cs typeface="Arial" charset="0"/>
            </a:endParaRPr>
          </a:p>
        </p:txBody>
      </p:sp>
    </p:spTree>
    <p:extLst>
      <p:ext uri="{BB962C8B-B14F-4D97-AF65-F5344CB8AC3E}">
        <p14:creationId xmlns:p14="http://schemas.microsoft.com/office/powerpoint/2010/main" val="80769625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Arial" charset="0"/>
                <a:cs typeface="Arial" charset="0"/>
              </a:rPr>
              <a:t>Java API for WebSocket 1.0</a:t>
            </a:r>
          </a:p>
        </p:txBody>
      </p:sp>
      <p:sp>
        <p:nvSpPr>
          <p:cNvPr id="48130" name="Content Placeholder 2"/>
          <p:cNvSpPr>
            <a:spLocks noGrp="1"/>
          </p:cNvSpPr>
          <p:nvPr>
            <p:ph sz="quarter" idx="12"/>
          </p:nvPr>
        </p:nvSpPr>
        <p:spPr/>
        <p:txBody>
          <a:bodyPr/>
          <a:lstStyle/>
          <a:p>
            <a:pPr marL="60325" indent="0">
              <a:buFont typeface="Wingdings" charset="0"/>
              <a:buNone/>
            </a:pPr>
            <a:r>
              <a:rPr lang="en-US" sz="1400" dirty="0">
                <a:latin typeface="Courier" charset="0"/>
                <a:cs typeface="Courier" charset="0"/>
              </a:rPr>
              <a:t>    . . .</a:t>
            </a:r>
            <a:br>
              <a:rPr lang="en-US" sz="1400" dirty="0">
                <a:latin typeface="Courier" charset="0"/>
                <a:cs typeface="Courier" charset="0"/>
              </a:rPr>
            </a:br>
            <a:r>
              <a:rPr lang="en-US" sz="1400" dirty="0">
                <a:latin typeface="Courier" charset="0"/>
                <a:cs typeface="Courier" charset="0"/>
              </a:rPr>
              <a:t/>
            </a:r>
            <a:br>
              <a:rPr lang="en-US" sz="1400" dirty="0">
                <a:latin typeface="Courier" charset="0"/>
                <a:cs typeface="Courier" charset="0"/>
              </a:rPr>
            </a:br>
            <a:r>
              <a:rPr lang="en-US" sz="1400" dirty="0">
                <a:latin typeface="Courier" charset="0"/>
                <a:cs typeface="Courier" charset="0"/>
              </a:rPr>
              <a:t>    </a:t>
            </a:r>
            <a:r>
              <a:rPr lang="en-US" sz="1400" b="1" dirty="0">
                <a:solidFill>
                  <a:srgbClr val="5382A1"/>
                </a:solidFill>
                <a:latin typeface="Courier" charset="0"/>
                <a:cs typeface="Courier" charset="0"/>
              </a:rPr>
              <a:t>@</a:t>
            </a:r>
            <a:r>
              <a:rPr lang="en-US" sz="1400" b="1" dirty="0" err="1">
                <a:solidFill>
                  <a:srgbClr val="5382A1"/>
                </a:solidFill>
                <a:latin typeface="Courier" charset="0"/>
                <a:cs typeface="Courier" charset="0"/>
              </a:rPr>
              <a:t>OnMessage</a:t>
            </a:r>
            <a:endParaRPr lang="en-US" sz="1400" b="1" dirty="0">
              <a:solidFill>
                <a:srgbClr val="5382A1"/>
              </a:solidFill>
              <a:latin typeface="Courier" charset="0"/>
              <a:cs typeface="Courier" charset="0"/>
            </a:endParaRPr>
          </a:p>
          <a:p>
            <a:pPr marL="60325" indent="0">
              <a:buFont typeface="Wingdings" charset="0"/>
              <a:buNone/>
            </a:pPr>
            <a:r>
              <a:rPr lang="en-US" sz="1400" dirty="0">
                <a:latin typeface="Courier" charset="0"/>
                <a:cs typeface="Courier" charset="0"/>
              </a:rPr>
              <a:t>    public void message(String </a:t>
            </a:r>
            <a:r>
              <a:rPr lang="en-US" sz="1400" dirty="0" smtClean="0">
                <a:latin typeface="Courier" charset="0"/>
                <a:cs typeface="Courier" charset="0"/>
              </a:rPr>
              <a:t>message) </a:t>
            </a:r>
            <a:r>
              <a:rPr lang="en-US" sz="1400" dirty="0">
                <a:latin typeface="Courier" charset="0"/>
                <a:cs typeface="Courier" charset="0"/>
              </a:rPr>
              <a:t>{</a:t>
            </a:r>
          </a:p>
          <a:p>
            <a:pPr marL="60325" indent="0">
              <a:buFont typeface="Wingdings" charset="0"/>
              <a:buNone/>
            </a:pPr>
            <a:r>
              <a:rPr lang="en-US" sz="1400" dirty="0">
                <a:latin typeface="Courier" charset="0"/>
                <a:cs typeface="Courier" charset="0"/>
              </a:rPr>
              <a:t>        for (Session peer : peers) {</a:t>
            </a:r>
            <a:br>
              <a:rPr lang="en-US" sz="1400" dirty="0">
                <a:latin typeface="Courier" charset="0"/>
                <a:cs typeface="Courier" charset="0"/>
              </a:rPr>
            </a:br>
            <a:r>
              <a:rPr lang="en-US" sz="1400" dirty="0">
                <a:latin typeface="Courier" charset="0"/>
                <a:cs typeface="Courier" charset="0"/>
              </a:rPr>
              <a:t>            </a:t>
            </a:r>
            <a:r>
              <a:rPr lang="en-US" sz="1400" dirty="0" err="1">
                <a:latin typeface="Courier" charset="0"/>
                <a:cs typeface="Courier" charset="0"/>
              </a:rPr>
              <a:t>peer.getRemote</a:t>
            </a:r>
            <a:r>
              <a:rPr lang="en-US" sz="1400" dirty="0">
                <a:latin typeface="Courier" charset="0"/>
                <a:cs typeface="Courier" charset="0"/>
              </a:rPr>
              <a:t>().</a:t>
            </a:r>
            <a:r>
              <a:rPr lang="en-US" sz="1400" dirty="0" err="1">
                <a:latin typeface="Courier" charset="0"/>
                <a:cs typeface="Courier" charset="0"/>
              </a:rPr>
              <a:t>sendObject</a:t>
            </a:r>
            <a:r>
              <a:rPr lang="en-US" sz="1400" dirty="0">
                <a:latin typeface="Courier" charset="0"/>
                <a:cs typeface="Courier" charset="0"/>
              </a:rPr>
              <a:t>(message);</a:t>
            </a:r>
            <a:br>
              <a:rPr lang="en-US" sz="1400" dirty="0">
                <a:latin typeface="Courier" charset="0"/>
                <a:cs typeface="Courier" charset="0"/>
              </a:rPr>
            </a:br>
            <a:r>
              <a:rPr lang="en-US" sz="1400" dirty="0">
                <a:latin typeface="Courier" charset="0"/>
                <a:cs typeface="Courier" charset="0"/>
              </a:rPr>
              <a:t>        }</a:t>
            </a:r>
            <a:br>
              <a:rPr lang="en-US" sz="1400" dirty="0">
                <a:latin typeface="Courier" charset="0"/>
                <a:cs typeface="Courier" charset="0"/>
              </a:rPr>
            </a:br>
            <a:r>
              <a:rPr lang="en-US" sz="1400" dirty="0">
                <a:latin typeface="Courier" charset="0"/>
                <a:cs typeface="Courier" charset="0"/>
              </a:rPr>
              <a:t>    }</a:t>
            </a:r>
            <a:br>
              <a:rPr lang="en-US" sz="1400" dirty="0">
                <a:latin typeface="Courier" charset="0"/>
                <a:cs typeface="Courier" charset="0"/>
              </a:rPr>
            </a:br>
            <a:r>
              <a:rPr lang="en-US" sz="1400" dirty="0">
                <a:latin typeface="Courier" charset="0"/>
                <a:cs typeface="Courier" charset="0"/>
              </a:rPr>
              <a:t>}</a:t>
            </a:r>
          </a:p>
        </p:txBody>
      </p:sp>
      <p:sp>
        <p:nvSpPr>
          <p:cNvPr id="47107" name="Content Placeholder 3"/>
          <p:cNvSpPr>
            <a:spLocks noGrp="1"/>
          </p:cNvSpPr>
          <p:nvPr>
            <p:ph type="body" sz="quarter" idx="13"/>
          </p:nvPr>
        </p:nvSpPr>
        <p:spPr/>
        <p:txBody>
          <a:bodyPr/>
          <a:lstStyle/>
          <a:p>
            <a:pPr>
              <a:defRPr/>
            </a:pPr>
            <a:r>
              <a:rPr lang="en-US" dirty="0">
                <a:solidFill>
                  <a:schemeClr val="accent5"/>
                </a:solidFill>
                <a:latin typeface="Arial" charset="0"/>
                <a:cs typeface="Arial" charset="0"/>
              </a:rPr>
              <a:t>Chat </a:t>
            </a:r>
            <a:r>
              <a:rPr lang="en-US" dirty="0" smtClean="0">
                <a:solidFill>
                  <a:schemeClr val="accent5"/>
                </a:solidFill>
                <a:latin typeface="Arial" charset="0"/>
                <a:cs typeface="Arial" charset="0"/>
              </a:rPr>
              <a:t>Server (</a:t>
            </a:r>
            <a:r>
              <a:rPr lang="en-US" dirty="0">
                <a:solidFill>
                  <a:schemeClr val="accent5"/>
                </a:solidFill>
                <a:latin typeface="Arial" charset="0"/>
                <a:cs typeface="Arial" charset="0"/>
              </a:rPr>
              <a:t>contd.)</a:t>
            </a:r>
          </a:p>
        </p:txBody>
      </p:sp>
    </p:spTree>
    <p:extLst>
      <p:ext uri="{BB962C8B-B14F-4D97-AF65-F5344CB8AC3E}">
        <p14:creationId xmlns:p14="http://schemas.microsoft.com/office/powerpoint/2010/main" val="82208283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Java_Template">
  <a:themeElements>
    <a:clrScheme name="Custom 19">
      <a:dk1>
        <a:srgbClr val="000000"/>
      </a:dk1>
      <a:lt1>
        <a:sysClr val="window" lastClr="FFFFFF"/>
      </a:lt1>
      <a:dk2>
        <a:srgbClr val="424545"/>
      </a:dk2>
      <a:lt2>
        <a:srgbClr val="A3A3A3"/>
      </a:lt2>
      <a:accent1>
        <a:srgbClr val="5382A1"/>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10635</TotalTime>
  <Words>6821</Words>
  <Application>Microsoft Macintosh PowerPoint</Application>
  <PresentationFormat>On-screen Show (16:9)</PresentationFormat>
  <Paragraphs>541</Paragraphs>
  <Slides>40</Slides>
  <Notes>37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Java_Template</vt:lpstr>
      <vt:lpstr>PowerPoint Presentation</vt:lpstr>
      <vt:lpstr>The Java EE 7 Platform Productivity++ and HTML5</vt:lpstr>
      <vt:lpstr>Java: Broadest Industry Adoption </vt:lpstr>
      <vt:lpstr>PowerPoint Presentation</vt:lpstr>
      <vt:lpstr>Java EE 7 Themes</vt:lpstr>
      <vt:lpstr>Top Ten Features in Java EE 7</vt:lpstr>
      <vt:lpstr>Java API for WebSocket 1.0</vt:lpstr>
      <vt:lpstr>Java API for WebSocket 1.0</vt:lpstr>
      <vt:lpstr>Java API for WebSocket 1.0</vt:lpstr>
      <vt:lpstr>JSON Processing 1.0</vt:lpstr>
      <vt:lpstr>Java API for JSON Processing 1.0</vt:lpstr>
      <vt:lpstr>Batch Applications for Java Platform 1.0</vt:lpstr>
      <vt:lpstr>Batch Applications 1.0</vt:lpstr>
      <vt:lpstr>Batch Applications 1.0</vt:lpstr>
      <vt:lpstr>Concurrency Utilities for Java EE 1.0</vt:lpstr>
      <vt:lpstr>Concurrency Utilities for Java EE 1.0</vt:lpstr>
      <vt:lpstr>Java Message Service 2.0</vt:lpstr>
      <vt:lpstr>Java Message Service 2.0</vt:lpstr>
      <vt:lpstr>Java Message Service 2.0</vt:lpstr>
      <vt:lpstr>Java API for RESTful Web Services 2.0</vt:lpstr>
      <vt:lpstr>Java API for RESTful Web Services 2.0</vt:lpstr>
      <vt:lpstr>Contexts and Dependency Injection 1.1</vt:lpstr>
      <vt:lpstr>Bean Validation 1.1</vt:lpstr>
      <vt:lpstr>Bean Validation 1.1</vt:lpstr>
      <vt:lpstr>Java Persistence API 2.1</vt:lpstr>
      <vt:lpstr>Servlet 3.1</vt:lpstr>
      <vt:lpstr>Servlet 3.1</vt:lpstr>
      <vt:lpstr>Servlet 3.1</vt:lpstr>
      <vt:lpstr>Servlet 3.1</vt:lpstr>
      <vt:lpstr>JavaServer Faces 2.2</vt:lpstr>
      <vt:lpstr>Java Transaction API 1.2</vt:lpstr>
      <vt:lpstr>Java EE 7 JSRs</vt:lpstr>
      <vt:lpstr>DOWNLOAD</vt:lpstr>
      <vt:lpstr>PowerPoint Presentation</vt:lpstr>
      <vt:lpstr>PowerPoint Presentation</vt:lpstr>
      <vt:lpstr>Adopt-a-JSR</vt:lpstr>
      <vt:lpstr>Call to Action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Arun P. Gupta</cp:lastModifiedBy>
  <cp:revision>861</cp:revision>
  <cp:lastPrinted>2012-06-18T19:05:44Z</cp:lastPrinted>
  <dcterms:created xsi:type="dcterms:W3CDTF">2012-05-31T20:53:14Z</dcterms:created>
  <dcterms:modified xsi:type="dcterms:W3CDTF">2013-06-08T19:10:11Z</dcterms:modified>
</cp:coreProperties>
</file>