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28" r:id="rId1"/>
  </p:sldMasterIdLst>
  <p:notesMasterIdLst>
    <p:notesMasterId r:id="rId22"/>
  </p:notesMasterIdLst>
  <p:handoutMasterIdLst>
    <p:handoutMasterId r:id="rId23"/>
  </p:handoutMasterIdLst>
  <p:sldIdLst>
    <p:sldId id="344" r:id="rId2"/>
    <p:sldId id="345" r:id="rId3"/>
    <p:sldId id="346" r:id="rId4"/>
    <p:sldId id="347" r:id="rId5"/>
    <p:sldId id="348" r:id="rId6"/>
    <p:sldId id="349" r:id="rId7"/>
    <p:sldId id="350" r:id="rId8"/>
    <p:sldId id="351" r:id="rId9"/>
    <p:sldId id="352" r:id="rId10"/>
    <p:sldId id="353" r:id="rId11"/>
    <p:sldId id="354" r:id="rId12"/>
    <p:sldId id="355" r:id="rId13"/>
    <p:sldId id="356" r:id="rId14"/>
    <p:sldId id="357" r:id="rId15"/>
    <p:sldId id="358" r:id="rId16"/>
    <p:sldId id="359" r:id="rId17"/>
    <p:sldId id="360" r:id="rId18"/>
    <p:sldId id="361" r:id="rId19"/>
    <p:sldId id="362" r:id="rId20"/>
    <p:sldId id="363" r:id="rId21"/>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33" userDrawn="1">
          <p15:clr>
            <a:srgbClr val="A4A3A4"/>
          </p15:clr>
        </p15:guide>
        <p15:guide id="2" pos="2146" userDrawn="1">
          <p15:clr>
            <a:srgbClr val="A4A3A4"/>
          </p15:clr>
        </p15:guide>
        <p15:guide id="3" orient="horz" pos="3131" userDrawn="1">
          <p15:clr>
            <a:srgbClr val="A4A3A4"/>
          </p15:clr>
        </p15:guide>
        <p15:guide id="4" pos="2145"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olar7" initials="p" lastIdx="2" clrIdx="0">
    <p:extLst/>
  </p:cmAuthor>
  <p:cmAuthor id="2" name="前田翔太" initials="前田翔太" lastIdx="3"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CDFF"/>
    <a:srgbClr val="EBDDC3"/>
    <a:srgbClr val="00B050"/>
    <a:srgbClr val="00FF00"/>
    <a:srgbClr val="FDFA90"/>
    <a:srgbClr val="66FF99"/>
    <a:srgbClr val="66FF66"/>
    <a:srgbClr val="99FF99"/>
    <a:srgbClr val="FF6600"/>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13" autoAdjust="0"/>
    <p:restoredTop sz="44201" autoAdjust="0"/>
  </p:normalViewPr>
  <p:slideViewPr>
    <p:cSldViewPr>
      <p:cViewPr varScale="1">
        <p:scale>
          <a:sx n="33" d="100"/>
          <a:sy n="33" d="100"/>
        </p:scale>
        <p:origin x="2184" y="48"/>
      </p:cViewPr>
      <p:guideLst>
        <p:guide orient="horz" pos="2160"/>
        <p:guide pos="2880"/>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66" d="100"/>
        <a:sy n="66" d="100"/>
      </p:scale>
      <p:origin x="0" y="0"/>
    </p:cViewPr>
  </p:sorterViewPr>
  <p:notesViewPr>
    <p:cSldViewPr>
      <p:cViewPr varScale="1">
        <p:scale>
          <a:sx n="107" d="100"/>
          <a:sy n="107" d="100"/>
        </p:scale>
        <p:origin x="-702" y="-84"/>
      </p:cViewPr>
      <p:guideLst>
        <p:guide orient="horz" pos="3133"/>
        <p:guide pos="2146"/>
        <p:guide orient="horz" pos="3131"/>
        <p:guide pos="2145"/>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2" y="3"/>
            <a:ext cx="2949787" cy="496967"/>
          </a:xfrm>
          <a:prstGeom prst="rect">
            <a:avLst/>
          </a:prstGeom>
        </p:spPr>
        <p:txBody>
          <a:bodyPr vert="horz" lIns="92145" tIns="46073" rIns="92145" bIns="46073" rtlCol="0"/>
          <a:lstStyle>
            <a:lvl1pPr algn="l">
              <a:defRPr sz="1200"/>
            </a:lvl1pPr>
          </a:lstStyle>
          <a:p>
            <a:endParaRPr kumimoji="1" lang="ja-JP" altLang="en-US"/>
          </a:p>
        </p:txBody>
      </p:sp>
      <p:sp>
        <p:nvSpPr>
          <p:cNvPr id="3" name="日付プレースホルダ 2"/>
          <p:cNvSpPr>
            <a:spLocks noGrp="1"/>
          </p:cNvSpPr>
          <p:nvPr>
            <p:ph type="dt" sz="quarter" idx="1"/>
          </p:nvPr>
        </p:nvSpPr>
        <p:spPr>
          <a:xfrm>
            <a:off x="3855839" y="3"/>
            <a:ext cx="2949787" cy="496967"/>
          </a:xfrm>
          <a:prstGeom prst="rect">
            <a:avLst/>
          </a:prstGeom>
        </p:spPr>
        <p:txBody>
          <a:bodyPr vert="horz" lIns="92145" tIns="46073" rIns="92145" bIns="46073" rtlCol="0"/>
          <a:lstStyle>
            <a:lvl1pPr algn="r">
              <a:defRPr sz="1200"/>
            </a:lvl1pPr>
          </a:lstStyle>
          <a:p>
            <a:fld id="{B8529941-EBA7-4BC3-9844-DBE26D54CAB4}" type="datetimeFigureOut">
              <a:rPr kumimoji="1" lang="ja-JP" altLang="en-US" smtClean="0"/>
              <a:pPr/>
              <a:t>2017/5/28</a:t>
            </a:fld>
            <a:endParaRPr kumimoji="1" lang="ja-JP" altLang="en-US"/>
          </a:p>
        </p:txBody>
      </p:sp>
      <p:sp>
        <p:nvSpPr>
          <p:cNvPr id="4" name="フッター プレースホルダ 3"/>
          <p:cNvSpPr>
            <a:spLocks noGrp="1"/>
          </p:cNvSpPr>
          <p:nvPr>
            <p:ph type="ftr" sz="quarter" idx="2"/>
          </p:nvPr>
        </p:nvSpPr>
        <p:spPr>
          <a:xfrm>
            <a:off x="2" y="9440649"/>
            <a:ext cx="2949787" cy="496967"/>
          </a:xfrm>
          <a:prstGeom prst="rect">
            <a:avLst/>
          </a:prstGeom>
        </p:spPr>
        <p:txBody>
          <a:bodyPr vert="horz" lIns="92145" tIns="46073" rIns="92145" bIns="46073" rtlCol="0" anchor="b"/>
          <a:lstStyle>
            <a:lvl1pPr algn="l">
              <a:defRPr sz="1200"/>
            </a:lvl1pPr>
          </a:lstStyle>
          <a:p>
            <a:endParaRPr kumimoji="1" lang="ja-JP" altLang="en-US"/>
          </a:p>
        </p:txBody>
      </p:sp>
      <p:sp>
        <p:nvSpPr>
          <p:cNvPr id="5" name="スライド番号プレースホルダ 4"/>
          <p:cNvSpPr>
            <a:spLocks noGrp="1"/>
          </p:cNvSpPr>
          <p:nvPr>
            <p:ph type="sldNum" sz="quarter" idx="3"/>
          </p:nvPr>
        </p:nvSpPr>
        <p:spPr>
          <a:xfrm>
            <a:off x="3855839" y="9440649"/>
            <a:ext cx="2949787" cy="496967"/>
          </a:xfrm>
          <a:prstGeom prst="rect">
            <a:avLst/>
          </a:prstGeom>
        </p:spPr>
        <p:txBody>
          <a:bodyPr vert="horz" lIns="92145" tIns="46073" rIns="92145" bIns="46073" rtlCol="0" anchor="b"/>
          <a:lstStyle>
            <a:lvl1pPr algn="r">
              <a:defRPr sz="1200"/>
            </a:lvl1pPr>
          </a:lstStyle>
          <a:p>
            <a:fld id="{DAA2307C-BE97-4FB2-B3AF-126947752140}" type="slidenum">
              <a:rPr kumimoji="1" lang="ja-JP" altLang="en-US" smtClean="0"/>
              <a:pPr/>
              <a:t>‹#›</a:t>
            </a:fld>
            <a:endParaRPr kumimoji="1" lang="ja-JP" altLang="en-US"/>
          </a:p>
        </p:txBody>
      </p:sp>
    </p:spTree>
    <p:extLst>
      <p:ext uri="{BB962C8B-B14F-4D97-AF65-F5344CB8AC3E}">
        <p14:creationId xmlns:p14="http://schemas.microsoft.com/office/powerpoint/2010/main" val="13258966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2" y="3"/>
            <a:ext cx="2949787" cy="496967"/>
          </a:xfrm>
          <a:prstGeom prst="rect">
            <a:avLst/>
          </a:prstGeom>
        </p:spPr>
        <p:txBody>
          <a:bodyPr vert="horz" lIns="92145" tIns="46073" rIns="92145" bIns="46073" rtlCol="0"/>
          <a:lstStyle>
            <a:lvl1pPr algn="l">
              <a:defRPr sz="1200"/>
            </a:lvl1pPr>
          </a:lstStyle>
          <a:p>
            <a:endParaRPr kumimoji="1" lang="ja-JP" altLang="en-US"/>
          </a:p>
        </p:txBody>
      </p:sp>
      <p:sp>
        <p:nvSpPr>
          <p:cNvPr id="3" name="日付プレースホルダ 2"/>
          <p:cNvSpPr>
            <a:spLocks noGrp="1"/>
          </p:cNvSpPr>
          <p:nvPr>
            <p:ph type="dt" idx="1"/>
          </p:nvPr>
        </p:nvSpPr>
        <p:spPr>
          <a:xfrm>
            <a:off x="3855839" y="3"/>
            <a:ext cx="2949787" cy="496967"/>
          </a:xfrm>
          <a:prstGeom prst="rect">
            <a:avLst/>
          </a:prstGeom>
        </p:spPr>
        <p:txBody>
          <a:bodyPr vert="horz" lIns="92145" tIns="46073" rIns="92145" bIns="46073" rtlCol="0"/>
          <a:lstStyle>
            <a:lvl1pPr algn="r">
              <a:defRPr sz="1200"/>
            </a:lvl1pPr>
          </a:lstStyle>
          <a:p>
            <a:fld id="{DAE9F0B2-4F6A-45F4-9D80-AC7AAC0D5717}" type="datetimeFigureOut">
              <a:rPr kumimoji="1" lang="ja-JP" altLang="en-US" smtClean="0"/>
              <a:pPr/>
              <a:t>2017/5/28</a:t>
            </a:fld>
            <a:endParaRPr kumimoji="1" lang="ja-JP" altLang="en-US"/>
          </a:p>
        </p:txBody>
      </p:sp>
      <p:sp>
        <p:nvSpPr>
          <p:cNvPr id="4" name="スライド イメージ プレースホルダ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2145" tIns="46073" rIns="92145" bIns="46073" rtlCol="0" anchor="ctr"/>
          <a:lstStyle/>
          <a:p>
            <a:endParaRPr lang="ja-JP" altLang="en-US"/>
          </a:p>
        </p:txBody>
      </p:sp>
      <p:sp>
        <p:nvSpPr>
          <p:cNvPr id="5" name="ノート プレースホルダ 4"/>
          <p:cNvSpPr>
            <a:spLocks noGrp="1"/>
          </p:cNvSpPr>
          <p:nvPr>
            <p:ph type="body" sz="quarter" idx="3"/>
          </p:nvPr>
        </p:nvSpPr>
        <p:spPr>
          <a:xfrm>
            <a:off x="680720" y="4721187"/>
            <a:ext cx="5445760" cy="4472702"/>
          </a:xfrm>
          <a:prstGeom prst="rect">
            <a:avLst/>
          </a:prstGeom>
        </p:spPr>
        <p:txBody>
          <a:bodyPr vert="horz" lIns="92145" tIns="46073" rIns="92145" bIns="46073"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 5"/>
          <p:cNvSpPr>
            <a:spLocks noGrp="1"/>
          </p:cNvSpPr>
          <p:nvPr>
            <p:ph type="ftr" sz="quarter" idx="4"/>
          </p:nvPr>
        </p:nvSpPr>
        <p:spPr>
          <a:xfrm>
            <a:off x="2" y="9440649"/>
            <a:ext cx="2949787" cy="496967"/>
          </a:xfrm>
          <a:prstGeom prst="rect">
            <a:avLst/>
          </a:prstGeom>
        </p:spPr>
        <p:txBody>
          <a:bodyPr vert="horz" lIns="92145" tIns="46073" rIns="92145" bIns="46073"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55839" y="9440649"/>
            <a:ext cx="2949787" cy="496967"/>
          </a:xfrm>
          <a:prstGeom prst="rect">
            <a:avLst/>
          </a:prstGeom>
        </p:spPr>
        <p:txBody>
          <a:bodyPr vert="horz" lIns="92145" tIns="46073" rIns="92145" bIns="46073" rtlCol="0" anchor="b"/>
          <a:lstStyle>
            <a:lvl1pPr algn="r">
              <a:defRPr sz="1200"/>
            </a:lvl1pPr>
          </a:lstStyle>
          <a:p>
            <a:fld id="{54D2E09C-3C41-49CE-8FFB-B55B3F4AAB7D}" type="slidenum">
              <a:rPr kumimoji="1" lang="ja-JP" altLang="en-US" smtClean="0"/>
              <a:pPr/>
              <a:t>‹#›</a:t>
            </a:fld>
            <a:endParaRPr kumimoji="1" lang="ja-JP" altLang="en-US"/>
          </a:p>
        </p:txBody>
      </p:sp>
    </p:spTree>
    <p:extLst>
      <p:ext uri="{BB962C8B-B14F-4D97-AF65-F5344CB8AC3E}">
        <p14:creationId xmlns:p14="http://schemas.microsoft.com/office/powerpoint/2010/main" val="57168516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3" name="スライド イメージ プレースホルダー 1"/>
          <p:cNvSpPr>
            <a:spLocks noGrp="1" noRot="1" noChangeAspect="1"/>
          </p:cNvSpPr>
          <p:nvPr>
            <p:ph type="sldImg"/>
          </p:nvPr>
        </p:nvSpPr>
        <p:spPr/>
      </p:sp>
      <p:sp>
        <p:nvSpPr>
          <p:cNvPr id="1194" name="ノート プレースホルダー 2"/>
          <p:cNvSpPr>
            <a:spLocks noGrp="1"/>
          </p:cNvSpPr>
          <p:nvPr>
            <p:ph type="body" idx="1"/>
          </p:nvPr>
        </p:nvSpPr>
        <p:spPr/>
        <p:txBody>
          <a:bodyPr/>
          <a:lstStyle/>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本章では、研究データ管理全体にとって重要なベースとなるデータ管理計画について取り上げます。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データ管理計画は、</a:t>
            </a:r>
            <a:r>
              <a:rPr kumimoji="1" lang="en-US" altLang="ja-JP" sz="1200" kern="1200" dirty="0">
                <a:solidFill>
                  <a:schemeClr val="tx1"/>
                </a:solidFill>
                <a:effectLst/>
                <a:latin typeface="+mn-lt"/>
                <a:ea typeface="+mn-ea"/>
                <a:cs typeface="+mn-cs"/>
              </a:rPr>
              <a:t>“Data Management Plan”</a:t>
            </a:r>
            <a:r>
              <a:rPr kumimoji="1" lang="ja-JP" altLang="ja-JP" sz="1200" kern="1200" dirty="0">
                <a:solidFill>
                  <a:schemeClr val="tx1"/>
                </a:solidFill>
                <a:effectLst/>
                <a:latin typeface="+mn-lt"/>
                <a:ea typeface="+mn-ea"/>
                <a:cs typeface="+mn-cs"/>
              </a:rPr>
              <a:t>の頭文字を取った</a:t>
            </a:r>
            <a:r>
              <a:rPr kumimoji="1" lang="en-US" altLang="ja-JP" sz="1200" kern="1200" dirty="0">
                <a:solidFill>
                  <a:schemeClr val="tx1"/>
                </a:solidFill>
                <a:effectLst/>
                <a:latin typeface="+mn-lt"/>
                <a:ea typeface="+mn-ea"/>
                <a:cs typeface="+mn-cs"/>
              </a:rPr>
              <a:t>”DMP”</a:t>
            </a:r>
            <a:r>
              <a:rPr kumimoji="1" lang="ja-JP" altLang="ja-JP" sz="1200" kern="1200" dirty="0">
                <a:solidFill>
                  <a:schemeClr val="tx1"/>
                </a:solidFill>
                <a:effectLst/>
                <a:latin typeface="+mn-lt"/>
                <a:ea typeface="+mn-ea"/>
                <a:cs typeface="+mn-cs"/>
              </a:rPr>
              <a:t>という略称で呼ばれることもあります。</a:t>
            </a:r>
          </a:p>
        </p:txBody>
      </p:sp>
      <p:sp>
        <p:nvSpPr>
          <p:cNvPr id="1195" name="スライド番号プレースホルダー 3"/>
          <p:cNvSpPr>
            <a:spLocks noGrp="1"/>
          </p:cNvSpPr>
          <p:nvPr>
            <p:ph type="sldNum" sz="quarter" idx="10"/>
          </p:nvPr>
        </p:nvSpPr>
        <p:spPr/>
        <p:txBody>
          <a:bodyPr/>
          <a:lstStyle/>
          <a:p>
            <a:fld id="{54D2E09C-3C41-49CE-8FFB-B55B3F4AAB7D}" type="slidenum">
              <a:rPr kumimoji="1" lang="ja-JP" altLang="en-US" smtClean="0"/>
              <a:pPr/>
              <a:t>1</a:t>
            </a:fld>
            <a:endParaRPr kumimoji="1" lang="ja-JP" altLang="en-US" dirty="0"/>
          </a:p>
        </p:txBody>
      </p:sp>
    </p:spTree>
    <p:extLst>
      <p:ext uri="{BB962C8B-B14F-4D97-AF65-F5344CB8AC3E}">
        <p14:creationId xmlns:p14="http://schemas.microsoft.com/office/powerpoint/2010/main" val="31452946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mn-ea"/>
                <a:cs typeface="+mn-cs"/>
              </a:rPr>
              <a:t>　まず、データ管理計画の概要についておさえましょう。</a:t>
            </a:r>
          </a:p>
        </p:txBody>
      </p:sp>
      <p:sp>
        <p:nvSpPr>
          <p:cNvPr id="4" name="スライド番号プレースホルダー 3"/>
          <p:cNvSpPr>
            <a:spLocks noGrp="1"/>
          </p:cNvSpPr>
          <p:nvPr>
            <p:ph type="sldNum" sz="quarter" idx="10"/>
          </p:nvPr>
        </p:nvSpPr>
        <p:spPr/>
        <p:txBody>
          <a:bodyPr/>
          <a:lstStyle/>
          <a:p>
            <a:fld id="{54D2E09C-3C41-49CE-8FFB-B55B3F4AAB7D}" type="slidenum">
              <a:rPr kumimoji="1" lang="ja-JP" altLang="en-US" smtClean="0"/>
              <a:pPr/>
              <a:t>2</a:t>
            </a:fld>
            <a:endParaRPr kumimoji="1" lang="ja-JP" altLang="en-US"/>
          </a:p>
        </p:txBody>
      </p:sp>
    </p:spTree>
    <p:extLst>
      <p:ext uri="{BB962C8B-B14F-4D97-AF65-F5344CB8AC3E}">
        <p14:creationId xmlns:p14="http://schemas.microsoft.com/office/powerpoint/2010/main" val="39811434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5" name="スライド イメージ プレースホルダー 1"/>
          <p:cNvSpPr>
            <a:spLocks noGrp="1" noRot="1" noChangeAspect="1"/>
          </p:cNvSpPr>
          <p:nvPr>
            <p:ph type="sldImg"/>
          </p:nvPr>
        </p:nvSpPr>
        <p:spPr/>
      </p:sp>
      <p:sp>
        <p:nvSpPr>
          <p:cNvPr id="1206"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mn-ea"/>
                <a:cs typeface="+mn-cs"/>
              </a:rPr>
              <a:t>　文部科学省が</a:t>
            </a:r>
            <a:r>
              <a:rPr kumimoji="1" lang="en-US" altLang="ja-JP" sz="1200" kern="1200" dirty="0">
                <a:solidFill>
                  <a:schemeClr val="tx1"/>
                </a:solidFill>
                <a:effectLst/>
                <a:latin typeface="+mn-lt"/>
                <a:ea typeface="+mn-ea"/>
                <a:cs typeface="+mn-cs"/>
              </a:rPr>
              <a:t>2016</a:t>
            </a:r>
            <a:r>
              <a:rPr kumimoji="1" lang="ja-JP" altLang="ja-JP" sz="1200" kern="1200" dirty="0">
                <a:solidFill>
                  <a:schemeClr val="tx1"/>
                </a:solidFill>
                <a:effectLst/>
                <a:latin typeface="+mn-lt"/>
                <a:ea typeface="+mn-ea"/>
                <a:cs typeface="+mn-cs"/>
              </a:rPr>
              <a:t>年に発表した「学術情報のオープン化の推進について（審議のまとめ）」に付された用語解説では、データ管理計画について次のように定義しています：</a:t>
            </a:r>
          </a:p>
          <a:p>
            <a:r>
              <a:rPr kumimoji="1" lang="ja-JP" altLang="ja-JP" sz="1200" kern="1200" dirty="0">
                <a:solidFill>
                  <a:schemeClr val="tx1"/>
                </a:solidFill>
                <a:effectLst/>
                <a:latin typeface="+mn-lt"/>
                <a:ea typeface="+mn-ea"/>
                <a:cs typeface="+mn-cs"/>
              </a:rPr>
              <a:t>「研究プロジェクト等における研究データの取り扱いを定めるものであり、具体的にはデータの種類、フォーマット、アクセス及び共有のための方針、研究成果の保管に関する計画などについて記載されるもの」</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つまり、研究の実施段階から終了後に至るまでの期間において、研究データがどのように生成、管理、共有、保存される予定か、を文書化します。さらに、この計画に従った管理を行うことで、研究データが利活用可能な状態で適切に管理されるようにし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研究データの適切な保管・管理は、研究データの共有や公開を進めるための前提となります。</a:t>
            </a:r>
          </a:p>
        </p:txBody>
      </p:sp>
      <p:sp>
        <p:nvSpPr>
          <p:cNvPr id="1207" name="スライド番号プレースホルダー 3"/>
          <p:cNvSpPr>
            <a:spLocks noGrp="1"/>
          </p:cNvSpPr>
          <p:nvPr>
            <p:ph type="sldNum" sz="quarter" idx="10"/>
          </p:nvPr>
        </p:nvSpPr>
        <p:spPr/>
        <p:txBody>
          <a:bodyPr/>
          <a:lstStyle/>
          <a:p>
            <a:fld id="{54D2E09C-3C41-49CE-8FFB-B55B3F4AAB7D}" type="slidenum">
              <a:rPr kumimoji="1" lang="ja-JP" altLang="en-US" smtClean="0"/>
              <a:pPr/>
              <a:t>3</a:t>
            </a:fld>
            <a:endParaRPr kumimoji="1" lang="ja-JP" altLang="en-US"/>
          </a:p>
        </p:txBody>
      </p:sp>
    </p:spTree>
    <p:extLst>
      <p:ext uri="{BB962C8B-B14F-4D97-AF65-F5344CB8AC3E}">
        <p14:creationId xmlns:p14="http://schemas.microsoft.com/office/powerpoint/2010/main" val="35274989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3" name="スライド イメージ プレースホルダー 1"/>
          <p:cNvSpPr>
            <a:spLocks noGrp="1" noRot="1" noChangeAspect="1"/>
          </p:cNvSpPr>
          <p:nvPr>
            <p:ph type="sldImg"/>
          </p:nvPr>
        </p:nvSpPr>
        <p:spPr/>
      </p:sp>
      <p:sp>
        <p:nvSpPr>
          <p:cNvPr id="1214"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mn-ea"/>
                <a:cs typeface="+mn-cs"/>
              </a:rPr>
              <a:t>　データ管理計画を策定することには様々な意義があります。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例えば、計画を策定することにより、研究全体を通して、具体的で適切なデータ管理を行うことができます。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また、研究の初期段階から、データ管理に関する事柄を検討することで、データ管理に関する入念な準備を行うことができます。</a:t>
            </a:r>
          </a:p>
          <a:p>
            <a:r>
              <a:rPr kumimoji="1" lang="ja-JP" altLang="ja-JP" sz="1200" kern="1200" dirty="0">
                <a:solidFill>
                  <a:schemeClr val="tx1"/>
                </a:solidFill>
                <a:effectLst/>
                <a:latin typeface="+mn-lt"/>
                <a:ea typeface="+mn-ea"/>
                <a:cs typeface="+mn-cs"/>
              </a:rPr>
              <a:t>例えば、無用な重複を回避できるといったように、データ管理計画を策定することは、結果的に、研究の質や効率性を高めるのに役立ちます。</a:t>
            </a:r>
          </a:p>
          <a:p>
            <a:r>
              <a:rPr kumimoji="1" lang="ja-JP" altLang="ja-JP" sz="1200" kern="1200" dirty="0">
                <a:solidFill>
                  <a:schemeClr val="tx1"/>
                </a:solidFill>
                <a:effectLst/>
                <a:latin typeface="+mn-lt"/>
                <a:ea typeface="+mn-ea"/>
                <a:cs typeface="+mn-cs"/>
              </a:rPr>
              <a:t>従って、後で触れる、助成機関等による計画策定の義務化方針の有無に関わらず、研究をよりよいものとするために、データ管理計画は策定することが望ましいものです。</a:t>
            </a:r>
          </a:p>
          <a:p>
            <a:endParaRPr kumimoji="1" lang="ja-JP" altLang="en-US" dirty="0"/>
          </a:p>
        </p:txBody>
      </p:sp>
      <p:sp>
        <p:nvSpPr>
          <p:cNvPr id="1215" name="スライド番号プレースホルダー 3"/>
          <p:cNvSpPr>
            <a:spLocks noGrp="1"/>
          </p:cNvSpPr>
          <p:nvPr>
            <p:ph type="sldNum" sz="quarter" idx="10"/>
          </p:nvPr>
        </p:nvSpPr>
        <p:spPr/>
        <p:txBody>
          <a:bodyPr/>
          <a:lstStyle/>
          <a:p>
            <a:fld id="{54D2E09C-3C41-49CE-8FFB-B55B3F4AAB7D}" type="slidenum">
              <a:rPr kumimoji="1" lang="ja-JP" altLang="en-US" smtClean="0"/>
              <a:pPr/>
              <a:t>4</a:t>
            </a:fld>
            <a:endParaRPr kumimoji="1" lang="ja-JP" altLang="en-US"/>
          </a:p>
        </p:txBody>
      </p:sp>
    </p:spTree>
    <p:extLst>
      <p:ext uri="{BB962C8B-B14F-4D97-AF65-F5344CB8AC3E}">
        <p14:creationId xmlns:p14="http://schemas.microsoft.com/office/powerpoint/2010/main" val="36316052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mn-ea"/>
                <a:cs typeface="+mn-cs"/>
              </a:rPr>
              <a:t>　次に、データ管理計画策定をめぐる国内外の動向をおさえましょう。</a:t>
            </a:r>
          </a:p>
        </p:txBody>
      </p:sp>
      <p:sp>
        <p:nvSpPr>
          <p:cNvPr id="4" name="スライド番号プレースホルダー 3"/>
          <p:cNvSpPr>
            <a:spLocks noGrp="1"/>
          </p:cNvSpPr>
          <p:nvPr>
            <p:ph type="sldNum" sz="quarter" idx="10"/>
          </p:nvPr>
        </p:nvSpPr>
        <p:spPr/>
        <p:txBody>
          <a:bodyPr/>
          <a:lstStyle/>
          <a:p>
            <a:fld id="{54D2E09C-3C41-49CE-8FFB-B55B3F4AAB7D}" type="slidenum">
              <a:rPr kumimoji="1" lang="ja-JP" altLang="en-US" smtClean="0"/>
              <a:pPr/>
              <a:t>5</a:t>
            </a:fld>
            <a:endParaRPr kumimoji="1" lang="ja-JP" altLang="en-US"/>
          </a:p>
        </p:txBody>
      </p:sp>
    </p:spTree>
    <p:extLst>
      <p:ext uri="{BB962C8B-B14F-4D97-AF65-F5344CB8AC3E}">
        <p14:creationId xmlns:p14="http://schemas.microsoft.com/office/powerpoint/2010/main" val="26097101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5" name="スライド イメージ プレースホルダー 1"/>
          <p:cNvSpPr>
            <a:spLocks noGrp="1" noRot="1" noChangeAspect="1"/>
          </p:cNvSpPr>
          <p:nvPr>
            <p:ph type="sldImg"/>
          </p:nvPr>
        </p:nvSpPr>
        <p:spPr/>
      </p:sp>
      <p:sp>
        <p:nvSpPr>
          <p:cNvPr id="1226" name="ノート プレースホルダー 2"/>
          <p:cNvSpPr>
            <a:spLocks noGrp="1"/>
          </p:cNvSpPr>
          <p:nvPr>
            <p:ph type="body" idx="1"/>
          </p:nvPr>
        </p:nvSpPr>
        <p:spPr/>
        <p:txBody>
          <a:bodyPr/>
          <a:lstStyle/>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国際的に、助成機関等が助成の要件として、データ管理計画の策定を求めるようになってきています。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この策定義務化が進む背景の一つとして、公的資金の場合、納税者への説明責任や、投資利益率の向上が求められていることが挙げられます。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欧米の動向については、スライドに挙げたような、主要な助成団体のポリシーがまとめられた</a:t>
            </a:r>
            <a:r>
              <a:rPr kumimoji="1" lang="en-US" altLang="ja-JP" sz="1200" kern="1200" dirty="0">
                <a:solidFill>
                  <a:schemeClr val="tx1"/>
                </a:solidFill>
                <a:effectLst/>
                <a:latin typeface="+mn-lt"/>
                <a:ea typeface="+mn-ea"/>
                <a:cs typeface="+mn-cs"/>
              </a:rPr>
              <a:t>Web</a:t>
            </a:r>
            <a:r>
              <a:rPr kumimoji="1" lang="ja-JP" altLang="ja-JP" sz="1200" kern="1200" dirty="0">
                <a:solidFill>
                  <a:schemeClr val="tx1"/>
                </a:solidFill>
                <a:effectLst/>
                <a:latin typeface="+mn-lt"/>
                <a:ea typeface="+mn-ea"/>
                <a:cs typeface="+mn-cs"/>
              </a:rPr>
              <a:t>サイト等から情報を得ることができます。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なお、日本の助成団体も、部分的に、データ管理計画の策定義務化を始めています。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研究データ管理に関する各ステークホルダーのポリシーについては、第</a:t>
            </a:r>
            <a:r>
              <a:rPr kumimoji="1" lang="en-US" altLang="ja-JP" sz="1200" kern="1200" dirty="0">
                <a:solidFill>
                  <a:schemeClr val="tx1"/>
                </a:solidFill>
                <a:effectLst/>
                <a:latin typeface="+mn-lt"/>
                <a:ea typeface="+mn-ea"/>
                <a:cs typeface="+mn-cs"/>
              </a:rPr>
              <a:t>6</a:t>
            </a:r>
            <a:r>
              <a:rPr kumimoji="1" lang="ja-JP" altLang="ja-JP" sz="1200" kern="1200" dirty="0">
                <a:solidFill>
                  <a:schemeClr val="tx1"/>
                </a:solidFill>
                <a:effectLst/>
                <a:latin typeface="+mn-lt"/>
                <a:ea typeface="+mn-ea"/>
                <a:cs typeface="+mn-cs"/>
              </a:rPr>
              <a:t>章も参照してください。</a:t>
            </a:r>
          </a:p>
        </p:txBody>
      </p:sp>
      <p:sp>
        <p:nvSpPr>
          <p:cNvPr id="1227" name="スライド番号プレースホルダー 3"/>
          <p:cNvSpPr>
            <a:spLocks noGrp="1"/>
          </p:cNvSpPr>
          <p:nvPr>
            <p:ph type="sldNum" sz="quarter" idx="10"/>
          </p:nvPr>
        </p:nvSpPr>
        <p:spPr/>
        <p:txBody>
          <a:bodyPr/>
          <a:lstStyle/>
          <a:p>
            <a:fld id="{54D2E09C-3C41-49CE-8FFB-B55B3F4AAB7D}" type="slidenum">
              <a:rPr kumimoji="1" lang="ja-JP" altLang="en-US" smtClean="0"/>
              <a:pPr/>
              <a:t>6</a:t>
            </a:fld>
            <a:endParaRPr kumimoji="1" lang="ja-JP" altLang="en-US"/>
          </a:p>
        </p:txBody>
      </p:sp>
    </p:spTree>
    <p:extLst>
      <p:ext uri="{BB962C8B-B14F-4D97-AF65-F5344CB8AC3E}">
        <p14:creationId xmlns:p14="http://schemas.microsoft.com/office/powerpoint/2010/main" val="2201135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5" name="スライド イメージ プレースホルダー 1"/>
          <p:cNvSpPr>
            <a:spLocks noGrp="1" noRot="1" noChangeAspect="1"/>
          </p:cNvSpPr>
          <p:nvPr>
            <p:ph type="sldImg"/>
          </p:nvPr>
        </p:nvSpPr>
        <p:spPr/>
      </p:sp>
      <p:sp>
        <p:nvSpPr>
          <p:cNvPr id="1226"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mn-ea"/>
                <a:cs typeface="+mn-cs"/>
              </a:rPr>
              <a:t>　このような、助成機関等によるデータ管理計画策定の義務化方針を受け、海外の大学図書館の中には、機関による研究データ管理サービスの一環として、データ管理計画策定の支援に取り組む例が見られます。</a:t>
            </a:r>
          </a:p>
        </p:txBody>
      </p:sp>
      <p:sp>
        <p:nvSpPr>
          <p:cNvPr id="1227" name="スライド番号プレースホルダー 3"/>
          <p:cNvSpPr>
            <a:spLocks noGrp="1"/>
          </p:cNvSpPr>
          <p:nvPr>
            <p:ph type="sldNum" sz="quarter" idx="10"/>
          </p:nvPr>
        </p:nvSpPr>
        <p:spPr/>
        <p:txBody>
          <a:bodyPr/>
          <a:lstStyle/>
          <a:p>
            <a:fld id="{54D2E09C-3C41-49CE-8FFB-B55B3F4AAB7D}" type="slidenum">
              <a:rPr kumimoji="1" lang="ja-JP" altLang="en-US" smtClean="0"/>
              <a:pPr/>
              <a:t>7</a:t>
            </a:fld>
            <a:endParaRPr kumimoji="1" lang="ja-JP" altLang="en-US"/>
          </a:p>
        </p:txBody>
      </p:sp>
    </p:spTree>
    <p:extLst>
      <p:ext uri="{BB962C8B-B14F-4D97-AF65-F5344CB8AC3E}">
        <p14:creationId xmlns:p14="http://schemas.microsoft.com/office/powerpoint/2010/main" val="22241356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mn-ea"/>
                <a:cs typeface="+mn-cs"/>
              </a:rPr>
              <a:t>　続いて、データ管理計画の実際について見ていきましょう。</a:t>
            </a:r>
          </a:p>
        </p:txBody>
      </p:sp>
      <p:sp>
        <p:nvSpPr>
          <p:cNvPr id="4" name="スライド番号プレースホルダー 3"/>
          <p:cNvSpPr>
            <a:spLocks noGrp="1"/>
          </p:cNvSpPr>
          <p:nvPr>
            <p:ph type="sldNum" sz="quarter" idx="10"/>
          </p:nvPr>
        </p:nvSpPr>
        <p:spPr/>
        <p:txBody>
          <a:bodyPr/>
          <a:lstStyle/>
          <a:p>
            <a:fld id="{54D2E09C-3C41-49CE-8FFB-B55B3F4AAB7D}" type="slidenum">
              <a:rPr kumimoji="1" lang="ja-JP" altLang="en-US" smtClean="0"/>
              <a:pPr/>
              <a:t>8</a:t>
            </a:fld>
            <a:endParaRPr kumimoji="1" lang="ja-JP" altLang="en-US"/>
          </a:p>
        </p:txBody>
      </p:sp>
    </p:spTree>
    <p:extLst>
      <p:ext uri="{BB962C8B-B14F-4D97-AF65-F5344CB8AC3E}">
        <p14:creationId xmlns:p14="http://schemas.microsoft.com/office/powerpoint/2010/main" val="13457884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3" name="スライド イメージ プレースホルダー 1"/>
          <p:cNvSpPr>
            <a:spLocks noGrp="1" noRot="1" noChangeAspect="1"/>
          </p:cNvSpPr>
          <p:nvPr>
            <p:ph type="sldImg"/>
          </p:nvPr>
        </p:nvSpPr>
        <p:spPr/>
      </p:sp>
      <p:sp>
        <p:nvSpPr>
          <p:cNvPr id="1254"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mn-ea"/>
                <a:cs typeface="+mn-cs"/>
              </a:rPr>
              <a:t>　データ管理計画では、一体何をどのように計画するのでしょうか。</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具体的に何をどうすればよいのか、を考えるヒントとなるのが、</a:t>
            </a:r>
            <a:r>
              <a:rPr kumimoji="1" lang="en-US" altLang="ja-JP" sz="1200" kern="1200" dirty="0">
                <a:solidFill>
                  <a:schemeClr val="tx1"/>
                </a:solidFill>
                <a:effectLst/>
                <a:latin typeface="+mn-lt"/>
                <a:ea typeface="+mn-ea"/>
                <a:cs typeface="+mn-cs"/>
              </a:rPr>
              <a:t>Digital Curation Centre </a:t>
            </a:r>
            <a:r>
              <a:rPr kumimoji="1" lang="ja-JP" altLang="ja-JP" sz="1200" kern="1200" dirty="0">
                <a:solidFill>
                  <a:schemeClr val="tx1"/>
                </a:solidFill>
                <a:effectLst/>
                <a:latin typeface="+mn-lt"/>
                <a:ea typeface="+mn-ea"/>
                <a:cs typeface="+mn-cs"/>
              </a:rPr>
              <a:t>（略称</a:t>
            </a:r>
            <a:r>
              <a:rPr kumimoji="1" lang="en-US" altLang="ja-JP" sz="1200" kern="1200" dirty="0">
                <a:solidFill>
                  <a:schemeClr val="tx1"/>
                </a:solidFill>
                <a:effectLst/>
                <a:latin typeface="+mn-lt"/>
                <a:ea typeface="+mn-ea"/>
                <a:cs typeface="+mn-cs"/>
              </a:rPr>
              <a:t>DCC</a:t>
            </a:r>
            <a:r>
              <a:rPr kumimoji="1" lang="ja-JP" altLang="ja-JP" sz="1200" kern="1200" dirty="0">
                <a:solidFill>
                  <a:schemeClr val="tx1"/>
                </a:solidFill>
                <a:effectLst/>
                <a:latin typeface="+mn-lt"/>
                <a:ea typeface="+mn-ea"/>
                <a:cs typeface="+mn-cs"/>
              </a:rPr>
              <a:t>）が提供しているチェックリストです。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このチェックリストでは、データ管理計画を策定する上での具体的なポイントが多数提示されています。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チェックリストでは、データ管理計画書に含める可能性がある情報を、画面に挙げた</a:t>
            </a:r>
            <a:r>
              <a:rPr kumimoji="1" lang="en-US" altLang="ja-JP" sz="1200" kern="1200" dirty="0">
                <a:solidFill>
                  <a:schemeClr val="tx1"/>
                </a:solidFill>
                <a:effectLst/>
                <a:latin typeface="+mn-lt"/>
                <a:ea typeface="+mn-ea"/>
                <a:cs typeface="+mn-cs"/>
              </a:rPr>
              <a:t>8</a:t>
            </a:r>
            <a:r>
              <a:rPr kumimoji="1" lang="ja-JP" altLang="ja-JP" sz="1200" kern="1200" dirty="0" err="1">
                <a:solidFill>
                  <a:schemeClr val="tx1"/>
                </a:solidFill>
                <a:effectLst/>
                <a:latin typeface="+mn-lt"/>
                <a:ea typeface="+mn-ea"/>
                <a:cs typeface="+mn-cs"/>
              </a:rPr>
              <a:t>つの</a:t>
            </a:r>
            <a:r>
              <a:rPr kumimoji="1" lang="ja-JP" altLang="ja-JP" sz="1200" kern="1200" dirty="0">
                <a:solidFill>
                  <a:schemeClr val="tx1"/>
                </a:solidFill>
                <a:effectLst/>
                <a:latin typeface="+mn-lt"/>
                <a:ea typeface="+mn-ea"/>
                <a:cs typeface="+mn-cs"/>
              </a:rPr>
              <a:t>項目で整理しています。各項目の概要を見ていきましょう。</a:t>
            </a:r>
          </a:p>
        </p:txBody>
      </p:sp>
      <p:sp>
        <p:nvSpPr>
          <p:cNvPr id="1255" name="スライド番号プレースホルダー 3"/>
          <p:cNvSpPr>
            <a:spLocks noGrp="1"/>
          </p:cNvSpPr>
          <p:nvPr>
            <p:ph type="sldNum" sz="quarter" idx="10"/>
          </p:nvPr>
        </p:nvSpPr>
        <p:spPr/>
        <p:txBody>
          <a:bodyPr/>
          <a:lstStyle/>
          <a:p>
            <a:fld id="{54D2E09C-3C41-49CE-8FFB-B55B3F4AAB7D}" type="slidenum">
              <a:rPr kumimoji="1" lang="ja-JP" altLang="en-US" smtClean="0"/>
              <a:pPr/>
              <a:t>9</a:t>
            </a:fld>
            <a:endParaRPr kumimoji="1" lang="ja-JP" altLang="en-US"/>
          </a:p>
        </p:txBody>
      </p:sp>
    </p:spTree>
    <p:extLst>
      <p:ext uri="{BB962C8B-B14F-4D97-AF65-F5344CB8AC3E}">
        <p14:creationId xmlns:p14="http://schemas.microsoft.com/office/powerpoint/2010/main" val="14880397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5" name="スライド イメージ プレースホルダー 1"/>
          <p:cNvSpPr>
            <a:spLocks noGrp="1" noRot="1" noChangeAspect="1"/>
          </p:cNvSpPr>
          <p:nvPr>
            <p:ph type="sldImg"/>
          </p:nvPr>
        </p:nvSpPr>
        <p:spPr/>
      </p:sp>
      <p:sp>
        <p:nvSpPr>
          <p:cNvPr id="1246"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mn-ea"/>
                <a:cs typeface="+mn-cs"/>
              </a:rPr>
              <a:t>　例えば、</a:t>
            </a:r>
          </a:p>
          <a:p>
            <a:r>
              <a:rPr kumimoji="1" lang="ja-JP" altLang="ja-JP" sz="1200" kern="1200" dirty="0">
                <a:solidFill>
                  <a:schemeClr val="tx1"/>
                </a:solidFill>
                <a:effectLst/>
                <a:latin typeface="+mn-lt"/>
                <a:ea typeface="+mn-ea"/>
                <a:cs typeface="+mn-cs"/>
              </a:rPr>
              <a:t>・助成やプロジェクト、研究者の基本情報、</a:t>
            </a:r>
          </a:p>
          <a:p>
            <a:r>
              <a:rPr kumimoji="1" lang="ja-JP" altLang="ja-JP" sz="1200" kern="1200" dirty="0">
                <a:solidFill>
                  <a:schemeClr val="tx1"/>
                </a:solidFill>
                <a:effectLst/>
                <a:latin typeface="+mn-lt"/>
                <a:ea typeface="+mn-ea"/>
                <a:cs typeface="+mn-cs"/>
              </a:rPr>
              <a:t>・データ管理計画書の作成・更新日、</a:t>
            </a:r>
          </a:p>
          <a:p>
            <a:r>
              <a:rPr kumimoji="1" lang="ja-JP" altLang="ja-JP" sz="1200" kern="1200" dirty="0">
                <a:solidFill>
                  <a:schemeClr val="tx1"/>
                </a:solidFill>
                <a:effectLst/>
                <a:latin typeface="+mn-lt"/>
                <a:ea typeface="+mn-ea"/>
                <a:cs typeface="+mn-cs"/>
              </a:rPr>
              <a:t>・則る必要のあるポリシー類、</a:t>
            </a:r>
          </a:p>
          <a:p>
            <a:r>
              <a:rPr kumimoji="1" lang="ja-JP" altLang="ja-JP" sz="1200" kern="1200" dirty="0">
                <a:solidFill>
                  <a:schemeClr val="tx1"/>
                </a:solidFill>
                <a:effectLst/>
                <a:latin typeface="+mn-lt"/>
                <a:ea typeface="+mn-ea"/>
                <a:cs typeface="+mn-cs"/>
              </a:rPr>
              <a:t>といったものです。</a:t>
            </a:r>
          </a:p>
          <a:p>
            <a:endParaRPr kumimoji="1" lang="ja-JP" altLang="en-US" dirty="0"/>
          </a:p>
        </p:txBody>
      </p:sp>
      <p:sp>
        <p:nvSpPr>
          <p:cNvPr id="1247" name="スライド番号プレースホルダー 3"/>
          <p:cNvSpPr>
            <a:spLocks noGrp="1"/>
          </p:cNvSpPr>
          <p:nvPr>
            <p:ph type="sldNum" sz="quarter" idx="10"/>
          </p:nvPr>
        </p:nvSpPr>
        <p:spPr/>
        <p:txBody>
          <a:bodyPr/>
          <a:lstStyle/>
          <a:p>
            <a:fld id="{54D2E09C-3C41-49CE-8FFB-B55B3F4AAB7D}" type="slidenum">
              <a:rPr kumimoji="1" lang="ja-JP" altLang="en-US" smtClean="0"/>
              <a:pPr/>
              <a:t>10</a:t>
            </a:fld>
            <a:endParaRPr kumimoji="1" lang="ja-JP" altLang="en-US"/>
          </a:p>
        </p:txBody>
      </p:sp>
    </p:spTree>
    <p:extLst>
      <p:ext uri="{BB962C8B-B14F-4D97-AF65-F5344CB8AC3E}">
        <p14:creationId xmlns:p14="http://schemas.microsoft.com/office/powerpoint/2010/main" val="33873908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3" name="スライド イメージ プレースホルダー 1"/>
          <p:cNvSpPr>
            <a:spLocks noGrp="1" noRot="1" noChangeAspect="1"/>
          </p:cNvSpPr>
          <p:nvPr>
            <p:ph type="sldImg"/>
          </p:nvPr>
        </p:nvSpPr>
        <p:spPr/>
      </p:sp>
      <p:sp>
        <p:nvSpPr>
          <p:cNvPr id="1254"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mn-ea"/>
                <a:cs typeface="+mn-cs"/>
              </a:rPr>
              <a:t>　例えば、どのようなデータを、どのように、収集・生成するのか、具体的に計画を策定します。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計画策定にあたって考慮すべき問題としては、例えば、次のようなものがあるでしょう：</a:t>
            </a:r>
          </a:p>
          <a:p>
            <a:r>
              <a:rPr kumimoji="1" lang="ja-JP" altLang="ja-JP" sz="1200" kern="1200" dirty="0">
                <a:solidFill>
                  <a:schemeClr val="tx1"/>
                </a:solidFill>
                <a:effectLst/>
                <a:latin typeface="+mn-lt"/>
                <a:ea typeface="+mn-ea"/>
                <a:cs typeface="+mn-cs"/>
              </a:rPr>
              <a:t>・データの種別・フォーマット・容量</a:t>
            </a:r>
          </a:p>
          <a:p>
            <a:r>
              <a:rPr kumimoji="1" lang="ja-JP" altLang="ja-JP" sz="1200" kern="1200" dirty="0">
                <a:solidFill>
                  <a:schemeClr val="tx1"/>
                </a:solidFill>
                <a:effectLst/>
                <a:latin typeface="+mn-lt"/>
                <a:ea typeface="+mn-ea"/>
                <a:cs typeface="+mn-cs"/>
              </a:rPr>
              <a:t>・選択したフォーマット・ソフトウェアはデータの共有・長期アクセスに適しているか。</a:t>
            </a:r>
          </a:p>
          <a:p>
            <a:r>
              <a:rPr kumimoji="1" lang="ja-JP" altLang="ja-JP" sz="1200" kern="1200" dirty="0">
                <a:solidFill>
                  <a:schemeClr val="tx1"/>
                </a:solidFill>
                <a:effectLst/>
                <a:latin typeface="+mn-lt"/>
                <a:ea typeface="+mn-ea"/>
                <a:cs typeface="+mn-cs"/>
              </a:rPr>
              <a:t>・再利用できる既存のデータはあるか。</a:t>
            </a:r>
          </a:p>
          <a:p>
            <a:r>
              <a:rPr kumimoji="1" lang="ja-JP" altLang="ja-JP" sz="1200" kern="1200" dirty="0">
                <a:solidFill>
                  <a:schemeClr val="tx1"/>
                </a:solidFill>
                <a:effectLst/>
                <a:latin typeface="+mn-lt"/>
                <a:ea typeface="+mn-ea"/>
                <a:cs typeface="+mn-cs"/>
              </a:rPr>
              <a:t>・どの標準・方法論を用いるのか。</a:t>
            </a:r>
          </a:p>
          <a:p>
            <a:r>
              <a:rPr kumimoji="1" lang="ja-JP" altLang="ja-JP" sz="1200" kern="1200" dirty="0">
                <a:solidFill>
                  <a:schemeClr val="tx1"/>
                </a:solidFill>
                <a:effectLst/>
                <a:latin typeface="+mn-lt"/>
                <a:ea typeface="+mn-ea"/>
                <a:cs typeface="+mn-cs"/>
              </a:rPr>
              <a:t>・フォルダやファイルをどのように構造化するのか。</a:t>
            </a:r>
          </a:p>
          <a:p>
            <a:r>
              <a:rPr kumimoji="1" lang="ja-JP" altLang="ja-JP" sz="1200" kern="1200" dirty="0">
                <a:solidFill>
                  <a:schemeClr val="tx1"/>
                </a:solidFill>
                <a:effectLst/>
                <a:latin typeface="+mn-lt"/>
                <a:ea typeface="+mn-ea"/>
                <a:cs typeface="+mn-cs"/>
              </a:rPr>
              <a:t>・バージョン管理をどのように行うのか。</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dirty="0"/>
          </a:p>
        </p:txBody>
      </p:sp>
      <p:sp>
        <p:nvSpPr>
          <p:cNvPr id="1255" name="スライド番号プレースホルダー 3"/>
          <p:cNvSpPr>
            <a:spLocks noGrp="1"/>
          </p:cNvSpPr>
          <p:nvPr>
            <p:ph type="sldNum" sz="quarter" idx="10"/>
          </p:nvPr>
        </p:nvSpPr>
        <p:spPr/>
        <p:txBody>
          <a:bodyPr/>
          <a:lstStyle/>
          <a:p>
            <a:fld id="{54D2E09C-3C41-49CE-8FFB-B55B3F4AAB7D}" type="slidenum">
              <a:rPr kumimoji="1" lang="ja-JP" altLang="en-US" smtClean="0"/>
              <a:pPr/>
              <a:t>11</a:t>
            </a:fld>
            <a:endParaRPr kumimoji="1" lang="ja-JP" altLang="en-US"/>
          </a:p>
        </p:txBody>
      </p:sp>
    </p:spTree>
    <p:extLst>
      <p:ext uri="{BB962C8B-B14F-4D97-AF65-F5344CB8AC3E}">
        <p14:creationId xmlns:p14="http://schemas.microsoft.com/office/powerpoint/2010/main" val="23803095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3" name="スライド イメージ プレースホルダー 1"/>
          <p:cNvSpPr>
            <a:spLocks noGrp="1" noRot="1" noChangeAspect="1"/>
          </p:cNvSpPr>
          <p:nvPr>
            <p:ph type="sldImg"/>
          </p:nvPr>
        </p:nvSpPr>
        <p:spPr/>
      </p:sp>
      <p:sp>
        <p:nvSpPr>
          <p:cNvPr id="1254"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mn-ea"/>
                <a:cs typeface="+mn-cs"/>
              </a:rPr>
              <a:t>　収集・生成した研究データをどのように整理・管理するのか、具体的に計画を策定します。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計画策定にあたって考慮すべき問題としては、例えば、次のようなものがあるでしょう：</a:t>
            </a:r>
          </a:p>
          <a:p>
            <a:r>
              <a:rPr kumimoji="1" lang="ja-JP" altLang="ja-JP" sz="1200" kern="1200" dirty="0">
                <a:solidFill>
                  <a:schemeClr val="tx1"/>
                </a:solidFill>
                <a:effectLst/>
                <a:latin typeface="+mn-lt"/>
                <a:ea typeface="+mn-ea"/>
                <a:cs typeface="+mn-cs"/>
              </a:rPr>
              <a:t>・データが将来にわたって可読性を有し、解釈されうるためには、データにどのような情報が必要とされるか。</a:t>
            </a:r>
          </a:p>
          <a:p>
            <a:r>
              <a:rPr kumimoji="1" lang="ja-JP" altLang="ja-JP" sz="1200" kern="1200" dirty="0">
                <a:solidFill>
                  <a:schemeClr val="tx1"/>
                </a:solidFill>
                <a:effectLst/>
                <a:latin typeface="+mn-lt"/>
                <a:ea typeface="+mn-ea"/>
                <a:cs typeface="+mn-cs"/>
              </a:rPr>
              <a:t>・どのように文書化し、メタデータを作成するか。</a:t>
            </a:r>
          </a:p>
          <a:p>
            <a:r>
              <a:rPr kumimoji="1" lang="ja-JP" altLang="ja-JP" sz="1200" kern="1200" dirty="0">
                <a:solidFill>
                  <a:schemeClr val="tx1"/>
                </a:solidFill>
                <a:effectLst/>
                <a:latin typeface="+mn-lt"/>
                <a:ea typeface="+mn-ea"/>
                <a:cs typeface="+mn-cs"/>
              </a:rPr>
              <a:t>・どのメタデータ標準を用いるか。また、その理由は何か。</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a:p>
            <a:endParaRPr kumimoji="1" lang="ja-JP" altLang="en-US" dirty="0"/>
          </a:p>
        </p:txBody>
      </p:sp>
      <p:sp>
        <p:nvSpPr>
          <p:cNvPr id="1255" name="スライド番号プレースホルダー 3"/>
          <p:cNvSpPr>
            <a:spLocks noGrp="1"/>
          </p:cNvSpPr>
          <p:nvPr>
            <p:ph type="sldNum" sz="quarter" idx="10"/>
          </p:nvPr>
        </p:nvSpPr>
        <p:spPr/>
        <p:txBody>
          <a:bodyPr/>
          <a:lstStyle/>
          <a:p>
            <a:fld id="{54D2E09C-3C41-49CE-8FFB-B55B3F4AAB7D}" type="slidenum">
              <a:rPr kumimoji="1" lang="ja-JP" altLang="en-US" smtClean="0"/>
              <a:pPr/>
              <a:t>12</a:t>
            </a:fld>
            <a:endParaRPr kumimoji="1" lang="ja-JP" altLang="en-US"/>
          </a:p>
        </p:txBody>
      </p:sp>
    </p:spTree>
    <p:extLst>
      <p:ext uri="{BB962C8B-B14F-4D97-AF65-F5344CB8AC3E}">
        <p14:creationId xmlns:p14="http://schemas.microsoft.com/office/powerpoint/2010/main" val="5917725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3" name="スライド イメージ プレースホルダー 1"/>
          <p:cNvSpPr>
            <a:spLocks noGrp="1" noRot="1" noChangeAspect="1"/>
          </p:cNvSpPr>
          <p:nvPr>
            <p:ph type="sldImg"/>
          </p:nvPr>
        </p:nvSpPr>
        <p:spPr/>
      </p:sp>
      <p:sp>
        <p:nvSpPr>
          <p:cNvPr id="1254"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mn-ea"/>
                <a:cs typeface="+mn-cs"/>
              </a:rPr>
              <a:t>　倫理的問題や、著作権や知的財産権に関する問題にどのように対処するのか、具体的に計画を策定します。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計画策定にあたって考慮すべき問題としては、例えば、次のようなものがあるでしょう：</a:t>
            </a:r>
          </a:p>
          <a:p>
            <a:r>
              <a:rPr kumimoji="1" lang="ja-JP" altLang="ja-JP" sz="1200" kern="1200" dirty="0">
                <a:solidFill>
                  <a:schemeClr val="tx1"/>
                </a:solidFill>
                <a:effectLst/>
                <a:latin typeface="+mn-lt"/>
                <a:ea typeface="+mn-ea"/>
                <a:cs typeface="+mn-cs"/>
              </a:rPr>
              <a:t>・データの保存や共有について同意を得たか。</a:t>
            </a:r>
          </a:p>
          <a:p>
            <a:r>
              <a:rPr kumimoji="1" lang="ja-JP" altLang="ja-JP" sz="1200" kern="1200" dirty="0">
                <a:solidFill>
                  <a:schemeClr val="tx1"/>
                </a:solidFill>
                <a:effectLst/>
                <a:latin typeface="+mn-lt"/>
                <a:ea typeface="+mn-ea"/>
                <a:cs typeface="+mn-cs"/>
              </a:rPr>
              <a:t>・もし必要な場合、参加者の個人識別性をどのように保護するのか。例えば匿名化するといった対処が考えられるでしょう。</a:t>
            </a:r>
          </a:p>
          <a:p>
            <a:r>
              <a:rPr kumimoji="1" lang="ja-JP" altLang="ja-JP" sz="1200" kern="1200" dirty="0">
                <a:solidFill>
                  <a:schemeClr val="tx1"/>
                </a:solidFill>
                <a:effectLst/>
                <a:latin typeface="+mn-lt"/>
                <a:ea typeface="+mn-ea"/>
                <a:cs typeface="+mn-cs"/>
              </a:rPr>
              <a:t>・センシティブデータが確実に安全に保管・移動されるようにするため、どのように対処するのか。</a:t>
            </a:r>
          </a:p>
          <a:p>
            <a:r>
              <a:rPr kumimoji="1" lang="ja-JP" altLang="ja-JP" sz="1200" kern="1200" dirty="0">
                <a:solidFill>
                  <a:schemeClr val="tx1"/>
                </a:solidFill>
                <a:effectLst/>
                <a:latin typeface="+mn-lt"/>
                <a:ea typeface="+mn-ea"/>
                <a:cs typeface="+mn-cs"/>
              </a:rPr>
              <a:t>・データの所有者は誰か。</a:t>
            </a:r>
          </a:p>
          <a:p>
            <a:r>
              <a:rPr kumimoji="1" lang="ja-JP" altLang="ja-JP" sz="1200" kern="1200" dirty="0">
                <a:solidFill>
                  <a:schemeClr val="tx1"/>
                </a:solidFill>
                <a:effectLst/>
                <a:latin typeface="+mn-lt"/>
                <a:ea typeface="+mn-ea"/>
                <a:cs typeface="+mn-cs"/>
              </a:rPr>
              <a:t>・再利用のためどのようなライセンスを付与するか。</a:t>
            </a:r>
          </a:p>
          <a:p>
            <a:r>
              <a:rPr kumimoji="1" lang="ja-JP" altLang="ja-JP" sz="1200" kern="1200" dirty="0">
                <a:solidFill>
                  <a:schemeClr val="tx1"/>
                </a:solidFill>
                <a:effectLst/>
                <a:latin typeface="+mn-lt"/>
                <a:ea typeface="+mn-ea"/>
                <a:cs typeface="+mn-cs"/>
              </a:rPr>
              <a:t>・第三者による再利用に何らかの制限があるか。</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a:p>
            <a:endParaRPr kumimoji="1" lang="ja-JP" altLang="en-US" dirty="0"/>
          </a:p>
        </p:txBody>
      </p:sp>
      <p:sp>
        <p:nvSpPr>
          <p:cNvPr id="1255" name="スライド番号プレースホルダー 3"/>
          <p:cNvSpPr>
            <a:spLocks noGrp="1"/>
          </p:cNvSpPr>
          <p:nvPr>
            <p:ph type="sldNum" sz="quarter" idx="10"/>
          </p:nvPr>
        </p:nvSpPr>
        <p:spPr/>
        <p:txBody>
          <a:bodyPr/>
          <a:lstStyle/>
          <a:p>
            <a:fld id="{54D2E09C-3C41-49CE-8FFB-B55B3F4AAB7D}" type="slidenum">
              <a:rPr kumimoji="1" lang="ja-JP" altLang="en-US" smtClean="0"/>
              <a:pPr/>
              <a:t>13</a:t>
            </a:fld>
            <a:endParaRPr kumimoji="1" lang="ja-JP" altLang="en-US"/>
          </a:p>
        </p:txBody>
      </p:sp>
    </p:spTree>
    <p:extLst>
      <p:ext uri="{BB962C8B-B14F-4D97-AF65-F5344CB8AC3E}">
        <p14:creationId xmlns:p14="http://schemas.microsoft.com/office/powerpoint/2010/main" val="3109882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3" name="スライド イメージ プレースホルダー 1"/>
          <p:cNvSpPr>
            <a:spLocks noGrp="1" noRot="1" noChangeAspect="1"/>
          </p:cNvSpPr>
          <p:nvPr>
            <p:ph type="sldImg"/>
          </p:nvPr>
        </p:nvSpPr>
        <p:spPr/>
      </p:sp>
      <p:sp>
        <p:nvSpPr>
          <p:cNvPr id="1254"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mn-ea"/>
                <a:cs typeface="+mn-cs"/>
              </a:rPr>
              <a:t>　研究期間中、データをどのように保管・バックアップするのか、具体的に計画を策定します。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計画策定にあたって考慮すべき問題としては、例えば、次のようなものがあるでしょう：</a:t>
            </a:r>
          </a:p>
          <a:p>
            <a:r>
              <a:rPr kumimoji="1" lang="ja-JP" altLang="ja-JP" sz="1200" kern="1200" dirty="0">
                <a:solidFill>
                  <a:schemeClr val="tx1"/>
                </a:solidFill>
                <a:effectLst/>
                <a:latin typeface="+mn-lt"/>
                <a:ea typeface="+mn-ea"/>
                <a:cs typeface="+mn-cs"/>
              </a:rPr>
              <a:t>・十分なストレージを有しているか。あるいは、付加的なサービスを利用するのに必要な料金を、データ管理計画に含める必要があるか。</a:t>
            </a:r>
          </a:p>
          <a:p>
            <a:r>
              <a:rPr kumimoji="1" lang="ja-JP" altLang="ja-JP" sz="1200" kern="1200" dirty="0">
                <a:solidFill>
                  <a:schemeClr val="tx1"/>
                </a:solidFill>
                <a:effectLst/>
                <a:latin typeface="+mn-lt"/>
                <a:ea typeface="+mn-ea"/>
                <a:cs typeface="+mn-cs"/>
              </a:rPr>
              <a:t>・データをどのようにバックアップするか。</a:t>
            </a:r>
          </a:p>
          <a:p>
            <a:r>
              <a:rPr kumimoji="1" lang="ja-JP" altLang="ja-JP" sz="1200" kern="1200" dirty="0">
                <a:solidFill>
                  <a:schemeClr val="tx1"/>
                </a:solidFill>
                <a:effectLst/>
                <a:latin typeface="+mn-lt"/>
                <a:ea typeface="+mn-ea"/>
                <a:cs typeface="+mn-cs"/>
              </a:rPr>
              <a:t>・障害が発生した時、データはどのようにリカバリされるか。</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また、アクセス制限やセキュリティ確保をどのように管理するのか、についても計画を策定する必要があるでしょう。</a:t>
            </a:r>
          </a:p>
          <a:p>
            <a:endParaRPr kumimoji="1" lang="ja-JP" altLang="en-US" dirty="0"/>
          </a:p>
        </p:txBody>
      </p:sp>
      <p:sp>
        <p:nvSpPr>
          <p:cNvPr id="1255" name="スライド番号プレースホルダー 3"/>
          <p:cNvSpPr>
            <a:spLocks noGrp="1"/>
          </p:cNvSpPr>
          <p:nvPr>
            <p:ph type="sldNum" sz="quarter" idx="10"/>
          </p:nvPr>
        </p:nvSpPr>
        <p:spPr/>
        <p:txBody>
          <a:bodyPr/>
          <a:lstStyle/>
          <a:p>
            <a:fld id="{54D2E09C-3C41-49CE-8FFB-B55B3F4AAB7D}" type="slidenum">
              <a:rPr kumimoji="1" lang="ja-JP" altLang="en-US" smtClean="0"/>
              <a:pPr/>
              <a:t>14</a:t>
            </a:fld>
            <a:endParaRPr kumimoji="1" lang="ja-JP" altLang="en-US"/>
          </a:p>
        </p:txBody>
      </p:sp>
    </p:spTree>
    <p:extLst>
      <p:ext uri="{BB962C8B-B14F-4D97-AF65-F5344CB8AC3E}">
        <p14:creationId xmlns:p14="http://schemas.microsoft.com/office/powerpoint/2010/main" val="32028400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3" name="スライド イメージ プレースホルダー 1"/>
          <p:cNvSpPr>
            <a:spLocks noGrp="1" noRot="1" noChangeAspect="1"/>
          </p:cNvSpPr>
          <p:nvPr>
            <p:ph type="sldImg"/>
          </p:nvPr>
        </p:nvSpPr>
        <p:spPr/>
      </p:sp>
      <p:sp>
        <p:nvSpPr>
          <p:cNvPr id="1254"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mn-ea"/>
                <a:cs typeface="+mn-cs"/>
              </a:rPr>
              <a:t>　どのデータを保持・共有・保存すべきか、またデータセットの長期保存について、具体的に計画を策定します。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計画策定にあたって考慮すべき問題としては、例えば、次のようなものがあるでしょう：</a:t>
            </a:r>
          </a:p>
          <a:p>
            <a:r>
              <a:rPr kumimoji="1" lang="ja-JP" altLang="ja-JP" sz="1200" kern="1200" dirty="0">
                <a:solidFill>
                  <a:schemeClr val="tx1"/>
                </a:solidFill>
                <a:effectLst/>
                <a:latin typeface="+mn-lt"/>
                <a:ea typeface="+mn-ea"/>
                <a:cs typeface="+mn-cs"/>
              </a:rPr>
              <a:t>・契約上、もしくは法的、もしくは規制上の理由で、保持あるいは破棄しなければならないデータは何か。</a:t>
            </a:r>
          </a:p>
          <a:p>
            <a:r>
              <a:rPr kumimoji="1" lang="ja-JP" altLang="ja-JP" sz="1200" kern="1200" dirty="0">
                <a:solidFill>
                  <a:schemeClr val="tx1"/>
                </a:solidFill>
                <a:effectLst/>
                <a:latin typeface="+mn-lt"/>
                <a:ea typeface="+mn-ea"/>
                <a:cs typeface="+mn-cs"/>
              </a:rPr>
              <a:t>・契約等による保存や破棄の条件がない場合、保存するデータをどのように決定するか。</a:t>
            </a:r>
          </a:p>
          <a:p>
            <a:r>
              <a:rPr kumimoji="1" lang="ja-JP" altLang="ja-JP" sz="1200" kern="1200" dirty="0">
                <a:solidFill>
                  <a:schemeClr val="tx1"/>
                </a:solidFill>
                <a:effectLst/>
                <a:latin typeface="+mn-lt"/>
                <a:ea typeface="+mn-ea"/>
                <a:cs typeface="+mn-cs"/>
              </a:rPr>
              <a:t>・データはどの程度の期間、保持・保存するか。</a:t>
            </a:r>
          </a:p>
          <a:p>
            <a:r>
              <a:rPr kumimoji="1" lang="ja-JP" altLang="ja-JP" sz="1200" kern="1200" dirty="0">
                <a:solidFill>
                  <a:schemeClr val="tx1"/>
                </a:solidFill>
                <a:effectLst/>
                <a:latin typeface="+mn-lt"/>
                <a:ea typeface="+mn-ea"/>
                <a:cs typeface="+mn-cs"/>
              </a:rPr>
              <a:t>・どこに、すなわち、どこのリポジトリやアーカイブ等に、データを保存するか。</a:t>
            </a:r>
          </a:p>
          <a:p>
            <a:endParaRPr kumimoji="1" lang="ja-JP" altLang="en-US" dirty="0"/>
          </a:p>
          <a:p>
            <a:endParaRPr kumimoji="1" lang="ja-JP" altLang="en-US" dirty="0"/>
          </a:p>
          <a:p>
            <a:endParaRPr kumimoji="1" lang="ja-JP" altLang="en-US" dirty="0"/>
          </a:p>
          <a:p>
            <a:endParaRPr kumimoji="1" lang="ja-JP" altLang="en-US" dirty="0"/>
          </a:p>
        </p:txBody>
      </p:sp>
      <p:sp>
        <p:nvSpPr>
          <p:cNvPr id="1255" name="スライド番号プレースホルダー 3"/>
          <p:cNvSpPr>
            <a:spLocks noGrp="1"/>
          </p:cNvSpPr>
          <p:nvPr>
            <p:ph type="sldNum" sz="quarter" idx="10"/>
          </p:nvPr>
        </p:nvSpPr>
        <p:spPr/>
        <p:txBody>
          <a:bodyPr/>
          <a:lstStyle/>
          <a:p>
            <a:fld id="{54D2E09C-3C41-49CE-8FFB-B55B3F4AAB7D}" type="slidenum">
              <a:rPr kumimoji="1" lang="ja-JP" altLang="en-US" smtClean="0"/>
              <a:pPr/>
              <a:t>15</a:t>
            </a:fld>
            <a:endParaRPr kumimoji="1" lang="ja-JP" altLang="en-US"/>
          </a:p>
        </p:txBody>
      </p:sp>
    </p:spTree>
    <p:extLst>
      <p:ext uri="{BB962C8B-B14F-4D97-AF65-F5344CB8AC3E}">
        <p14:creationId xmlns:p14="http://schemas.microsoft.com/office/powerpoint/2010/main" val="26824749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3" name="スライド イメージ プレースホルダー 1"/>
          <p:cNvSpPr>
            <a:spLocks noGrp="1" noRot="1" noChangeAspect="1"/>
          </p:cNvSpPr>
          <p:nvPr>
            <p:ph type="sldImg"/>
          </p:nvPr>
        </p:nvSpPr>
        <p:spPr/>
      </p:sp>
      <p:sp>
        <p:nvSpPr>
          <p:cNvPr id="1254"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mn-ea"/>
                <a:cs typeface="+mn-cs"/>
              </a:rPr>
              <a:t>　データをどのように共有するかについて、具体的に計画を策定します。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計画策定にあたっては、共有の方法や手段、制限、条件等について検討する必要があるでしょう。</a:t>
            </a:r>
          </a:p>
        </p:txBody>
      </p:sp>
      <p:sp>
        <p:nvSpPr>
          <p:cNvPr id="1255" name="スライド番号プレースホルダー 3"/>
          <p:cNvSpPr>
            <a:spLocks noGrp="1"/>
          </p:cNvSpPr>
          <p:nvPr>
            <p:ph type="sldNum" sz="quarter" idx="10"/>
          </p:nvPr>
        </p:nvSpPr>
        <p:spPr/>
        <p:txBody>
          <a:bodyPr/>
          <a:lstStyle/>
          <a:p>
            <a:fld id="{54D2E09C-3C41-49CE-8FFB-B55B3F4AAB7D}" type="slidenum">
              <a:rPr kumimoji="1" lang="ja-JP" altLang="en-US" smtClean="0"/>
              <a:pPr/>
              <a:t>16</a:t>
            </a:fld>
            <a:endParaRPr kumimoji="1" lang="ja-JP" altLang="en-US"/>
          </a:p>
        </p:txBody>
      </p:sp>
    </p:spTree>
    <p:extLst>
      <p:ext uri="{BB962C8B-B14F-4D97-AF65-F5344CB8AC3E}">
        <p14:creationId xmlns:p14="http://schemas.microsoft.com/office/powerpoint/2010/main" val="38082201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3" name="スライド イメージ プレースホルダー 1"/>
          <p:cNvSpPr>
            <a:spLocks noGrp="1" noRot="1" noChangeAspect="1"/>
          </p:cNvSpPr>
          <p:nvPr>
            <p:ph type="sldImg"/>
          </p:nvPr>
        </p:nvSpPr>
        <p:spPr/>
      </p:sp>
      <p:sp>
        <p:nvSpPr>
          <p:cNvPr id="1254"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mn-ea"/>
                <a:cs typeface="+mn-cs"/>
              </a:rPr>
              <a:t>　データ管理の責任者や、共同研究における責任分担のありようについて、具体的に計画を策定します。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また、策定した計画を実行するために必要なリソースについても、具体的に計画を策定します。例えばデータリポジトリの利用料金といった経費だけでなく、必要な人的リソースやハードウェア・ソフトウェア等、多方面からの検討が必要です。</a:t>
            </a:r>
          </a:p>
          <a:p>
            <a:endParaRPr kumimoji="1" lang="en-US" altLang="ja-JP" dirty="0"/>
          </a:p>
        </p:txBody>
      </p:sp>
      <p:sp>
        <p:nvSpPr>
          <p:cNvPr id="1255" name="スライド番号プレースホルダー 3"/>
          <p:cNvSpPr>
            <a:spLocks noGrp="1"/>
          </p:cNvSpPr>
          <p:nvPr>
            <p:ph type="sldNum" sz="quarter" idx="10"/>
          </p:nvPr>
        </p:nvSpPr>
        <p:spPr/>
        <p:txBody>
          <a:bodyPr/>
          <a:lstStyle/>
          <a:p>
            <a:fld id="{54D2E09C-3C41-49CE-8FFB-B55B3F4AAB7D}" type="slidenum">
              <a:rPr kumimoji="1" lang="ja-JP" altLang="en-US" smtClean="0"/>
              <a:pPr/>
              <a:t>17</a:t>
            </a:fld>
            <a:endParaRPr kumimoji="1" lang="ja-JP" altLang="en-US"/>
          </a:p>
        </p:txBody>
      </p:sp>
    </p:spTree>
    <p:extLst>
      <p:ext uri="{BB962C8B-B14F-4D97-AF65-F5344CB8AC3E}">
        <p14:creationId xmlns:p14="http://schemas.microsoft.com/office/powerpoint/2010/main" val="23649969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mn-ea"/>
                <a:cs typeface="+mn-cs"/>
              </a:rPr>
              <a:t>　データ管理計画を策定する際、無料で提供されているデータ管理計画作成ツールを利用すると、作成の負担が軽減されます。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これらのツールでは、例えば、各助成機関用のテンプレートが用意されており、このテンプレートに則って記入していくことで、各要件を充たす計画書を容易に作成することができます。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また、作成した計画書の共有や公開が行える機能を利用すると、他の研究者が作成した計画書を参考にすることもできます。</a:t>
            </a:r>
          </a:p>
        </p:txBody>
      </p:sp>
      <p:sp>
        <p:nvSpPr>
          <p:cNvPr id="4" name="スライド番号プレースホルダー 3"/>
          <p:cNvSpPr>
            <a:spLocks noGrp="1"/>
          </p:cNvSpPr>
          <p:nvPr>
            <p:ph type="sldNum" sz="quarter" idx="10"/>
          </p:nvPr>
        </p:nvSpPr>
        <p:spPr/>
        <p:txBody>
          <a:bodyPr/>
          <a:lstStyle/>
          <a:p>
            <a:fld id="{54D2E09C-3C41-49CE-8FFB-B55B3F4AAB7D}" type="slidenum">
              <a:rPr kumimoji="1" lang="ja-JP" altLang="en-US" smtClean="0"/>
              <a:pPr/>
              <a:t>18</a:t>
            </a:fld>
            <a:endParaRPr kumimoji="1" lang="ja-JP" altLang="en-US"/>
          </a:p>
        </p:txBody>
      </p:sp>
    </p:spTree>
    <p:extLst>
      <p:ext uri="{BB962C8B-B14F-4D97-AF65-F5344CB8AC3E}">
        <p14:creationId xmlns:p14="http://schemas.microsoft.com/office/powerpoint/2010/main" val="33564901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 name="スライド イメージ プレースホルダー 1"/>
          <p:cNvSpPr>
            <a:spLocks noGrp="1" noRot="1" noChangeAspect="1"/>
          </p:cNvSpPr>
          <p:nvPr>
            <p:ph type="sldImg"/>
          </p:nvPr>
        </p:nvSpPr>
        <p:spPr/>
      </p:sp>
      <p:sp>
        <p:nvSpPr>
          <p:cNvPr id="1270"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mn-ea"/>
                <a:cs typeface="+mn-cs"/>
              </a:rPr>
              <a:t>代表的なデータ管理計画作成ツールに、</a:t>
            </a:r>
            <a:r>
              <a:rPr kumimoji="1" lang="en-US" altLang="ja-JP" sz="1200" kern="1200" dirty="0" err="1">
                <a:solidFill>
                  <a:schemeClr val="tx1"/>
                </a:solidFill>
                <a:effectLst/>
                <a:latin typeface="+mn-lt"/>
                <a:ea typeface="+mn-ea"/>
                <a:cs typeface="+mn-cs"/>
              </a:rPr>
              <a:t>DMPTool</a:t>
            </a:r>
            <a:r>
              <a:rPr kumimoji="1" lang="ja-JP" altLang="ja-JP" sz="1200" kern="1200" dirty="0" err="1">
                <a:solidFill>
                  <a:schemeClr val="tx1"/>
                </a:solidFill>
                <a:effectLst/>
                <a:latin typeface="+mn-lt"/>
                <a:ea typeface="+mn-ea"/>
                <a:cs typeface="+mn-cs"/>
              </a:rPr>
              <a:t>、</a:t>
            </a:r>
            <a:r>
              <a:rPr kumimoji="1" lang="en-US" altLang="ja-JP" sz="1200" kern="1200" dirty="0" err="1">
                <a:solidFill>
                  <a:schemeClr val="tx1"/>
                </a:solidFill>
                <a:effectLst/>
                <a:latin typeface="+mn-lt"/>
                <a:ea typeface="+mn-ea"/>
                <a:cs typeface="+mn-cs"/>
              </a:rPr>
              <a:t>DMPOnline</a:t>
            </a:r>
            <a:r>
              <a:rPr kumimoji="1" lang="ja-JP" altLang="ja-JP" sz="1200" kern="1200" dirty="0">
                <a:solidFill>
                  <a:schemeClr val="tx1"/>
                </a:solidFill>
                <a:effectLst/>
                <a:latin typeface="+mn-lt"/>
                <a:ea typeface="+mn-ea"/>
                <a:cs typeface="+mn-cs"/>
              </a:rPr>
              <a:t>があります。これらのツールは、誰でも無料でアカウントを作成することができます。</a:t>
            </a:r>
          </a:p>
        </p:txBody>
      </p:sp>
      <p:sp>
        <p:nvSpPr>
          <p:cNvPr id="1271" name="スライド番号プレースホルダー 3"/>
          <p:cNvSpPr>
            <a:spLocks noGrp="1"/>
          </p:cNvSpPr>
          <p:nvPr>
            <p:ph type="sldNum" sz="quarter" idx="10"/>
          </p:nvPr>
        </p:nvSpPr>
        <p:spPr/>
        <p:txBody>
          <a:bodyPr/>
          <a:lstStyle/>
          <a:p>
            <a:fld id="{54D2E09C-3C41-49CE-8FFB-B55B3F4AAB7D}" type="slidenum">
              <a:rPr kumimoji="1" lang="ja-JP" altLang="en-US" smtClean="0"/>
              <a:pPr/>
              <a:t>19</a:t>
            </a:fld>
            <a:endParaRPr kumimoji="1" lang="ja-JP" altLang="en-US"/>
          </a:p>
        </p:txBody>
      </p:sp>
    </p:spTree>
    <p:extLst>
      <p:ext uri="{BB962C8B-B14F-4D97-AF65-F5344CB8AC3E}">
        <p14:creationId xmlns:p14="http://schemas.microsoft.com/office/powerpoint/2010/main" val="39460502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7" name="スライド イメージ プレースホルダー 1"/>
          <p:cNvSpPr>
            <a:spLocks noGrp="1" noRot="1" noChangeAspect="1"/>
          </p:cNvSpPr>
          <p:nvPr>
            <p:ph type="sldImg"/>
          </p:nvPr>
        </p:nvSpPr>
        <p:spPr/>
      </p:sp>
      <p:sp>
        <p:nvSpPr>
          <p:cNvPr id="1278"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mn-ea"/>
                <a:cs typeface="+mn-cs"/>
              </a:rPr>
              <a:t>　データ管理計画は、研究の初期段階で作成すれば終わり、という訳ではありません。</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研究途中においても、計画を実行しつつ、必要に応じて計画の修正を行うことが必要でしょう。</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また、研究終了後は、計画の達成状況について検証を行うことが必要でしょう。</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研究期間中も絶えず計画の更新を行うことで、その計画はより実践的で有効性のあるものとなるでしょう。</a:t>
            </a:r>
            <a:br>
              <a:rPr kumimoji="1" lang="en-US" altLang="ja-JP" sz="1200" kern="1200" dirty="0">
                <a:solidFill>
                  <a:schemeClr val="tx1"/>
                </a:solidFill>
                <a:effectLst/>
                <a:latin typeface="+mn-lt"/>
                <a:ea typeface="+mn-ea"/>
                <a:cs typeface="+mn-cs"/>
              </a:rPr>
            </a:br>
            <a:endParaRPr kumimoji="1" lang="ja-JP" altLang="ja-JP" sz="1200" kern="1200" dirty="0">
              <a:solidFill>
                <a:schemeClr val="tx1"/>
              </a:solidFill>
              <a:effectLst/>
              <a:latin typeface="+mn-lt"/>
              <a:ea typeface="+mn-ea"/>
              <a:cs typeface="+mn-cs"/>
            </a:endParaRPr>
          </a:p>
          <a:p>
            <a:endParaRPr kumimoji="1" lang="en-US" altLang="ja-JP" dirty="0"/>
          </a:p>
          <a:p>
            <a:endParaRPr kumimoji="1" lang="en-US" altLang="ja-JP" dirty="0"/>
          </a:p>
          <a:p>
            <a:endParaRPr kumimoji="1" lang="ja-JP" altLang="en-US" dirty="0"/>
          </a:p>
        </p:txBody>
      </p:sp>
      <p:sp>
        <p:nvSpPr>
          <p:cNvPr id="1279" name="スライド番号プレースホルダー 3"/>
          <p:cNvSpPr>
            <a:spLocks noGrp="1"/>
          </p:cNvSpPr>
          <p:nvPr>
            <p:ph type="sldNum" sz="quarter" idx="10"/>
          </p:nvPr>
        </p:nvSpPr>
        <p:spPr/>
        <p:txBody>
          <a:bodyPr/>
          <a:lstStyle/>
          <a:p>
            <a:fld id="{54D2E09C-3C41-49CE-8FFB-B55B3F4AAB7D}" type="slidenum">
              <a:rPr kumimoji="1" lang="ja-JP" altLang="en-US" smtClean="0"/>
              <a:pPr/>
              <a:t>20</a:t>
            </a:fld>
            <a:endParaRPr kumimoji="1" lang="ja-JP" altLang="en-US"/>
          </a:p>
        </p:txBody>
      </p:sp>
    </p:spTree>
    <p:extLst>
      <p:ext uri="{BB962C8B-B14F-4D97-AF65-F5344CB8AC3E}">
        <p14:creationId xmlns:p14="http://schemas.microsoft.com/office/powerpoint/2010/main" val="29499818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8" name="タイトル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ja-JP" altLang="en-US"/>
              <a:t>マスタ タイトルの書式設定</a:t>
            </a:r>
            <a:endParaRPr kumimoji="0" lang="en-US"/>
          </a:p>
        </p:txBody>
      </p:sp>
      <p:sp>
        <p:nvSpPr>
          <p:cNvPr id="9" name="サブタイトル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a:t>マスタ サブタイトルの書式設定</a:t>
            </a:r>
            <a:endParaRPr kumimoji="0" lang="en-US"/>
          </a:p>
        </p:txBody>
      </p:sp>
      <p:sp>
        <p:nvSpPr>
          <p:cNvPr id="29" name="スライド番号プレースホルダー 28"/>
          <p:cNvSpPr>
            <a:spLocks noGrp="1"/>
          </p:cNvSpPr>
          <p:nvPr>
            <p:ph type="sldNum" sz="quarter" idx="12"/>
          </p:nvPr>
        </p:nvSpPr>
        <p:spPr>
          <a:xfrm>
            <a:off x="914400" y="6355080"/>
            <a:ext cx="1520952" cy="365760"/>
          </a:xfrm>
        </p:spPr>
        <p:txBody>
          <a:bodyPr/>
          <a:lstStyle>
            <a:lvl1pPr>
              <a:defRPr sz="1050">
                <a:solidFill>
                  <a:schemeClr val="tx1">
                    <a:lumMod val="65000"/>
                    <a:lumOff val="35000"/>
                  </a:schemeClr>
                </a:solidFill>
                <a:latin typeface="Arial" pitchFamily="34" charset="0"/>
                <a:cs typeface="Arial" pitchFamily="34" charset="0"/>
              </a:defRPr>
            </a:lvl1pPr>
          </a:lstStyle>
          <a:p>
            <a:fld id="{827AFBEA-BABF-42A7-A3D0-E7438FE159D0}" type="slidenum">
              <a:rPr lang="en-US" altLang="ja-JP" smtClean="0"/>
              <a:pPr/>
              <a:t>‹#›</a:t>
            </a:fld>
            <a:endParaRPr lang="en-US" altLang="en-US"/>
          </a:p>
        </p:txBody>
      </p:sp>
      <p:sp>
        <p:nvSpPr>
          <p:cNvPr id="21" name="正方形/長方形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正方形/長方形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正方形/長方形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正方形/長方形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a:t>マスタ タイトルの書式設定</a:t>
            </a:r>
            <a:endParaRPr kumimoji="0" lang="en-US" dirty="0"/>
          </a:p>
        </p:txBody>
      </p:sp>
      <p:sp>
        <p:nvSpPr>
          <p:cNvPr id="5" name="フッター プレースホルダー 4"/>
          <p:cNvSpPr>
            <a:spLocks noGrp="1"/>
          </p:cNvSpPr>
          <p:nvPr>
            <p:ph type="ftr" sz="quarter" idx="11"/>
          </p:nvPr>
        </p:nvSpPr>
        <p:spPr>
          <a:xfrm>
            <a:off x="2898648" y="6356350"/>
            <a:ext cx="3505200" cy="365760"/>
          </a:xfrm>
          <a:prstGeom prst="rect">
            <a:avLst/>
          </a:prstGeom>
        </p:spPr>
        <p:txBody>
          <a:bodyPr/>
          <a:lstStyle/>
          <a:p>
            <a:endParaRPr kumimoji="1" lang="ja-JP" altLang="en-US"/>
          </a:p>
        </p:txBody>
      </p:sp>
      <p:sp>
        <p:nvSpPr>
          <p:cNvPr id="6" name="スライド番号プレースホルダー 5"/>
          <p:cNvSpPr>
            <a:spLocks noGrp="1"/>
          </p:cNvSpPr>
          <p:nvPr>
            <p:ph type="sldNum" sz="quarter" idx="12"/>
          </p:nvPr>
        </p:nvSpPr>
        <p:spPr/>
        <p:txBody>
          <a:bodyPr anchor="ctr"/>
          <a:lstStyle>
            <a:lvl1pPr>
              <a:defRPr sz="1000" b="1">
                <a:solidFill>
                  <a:schemeClr val="tx1">
                    <a:lumMod val="50000"/>
                    <a:lumOff val="50000"/>
                  </a:schemeClr>
                </a:solidFill>
                <a:latin typeface="Arial" pitchFamily="34" charset="0"/>
                <a:cs typeface="Arial" pitchFamily="34" charset="0"/>
              </a:defRPr>
            </a:lvl1pPr>
          </a:lstStyle>
          <a:p>
            <a:fld id="{827AFBEA-BABF-42A7-A3D0-E7438FE159D0}" type="slidenum">
              <a:rPr lang="en-US" altLang="ja-JP" smtClean="0"/>
              <a:pPr/>
              <a:t>‹#›</a:t>
            </a:fld>
            <a:endParaRPr lang="en-US" altLang="en-US"/>
          </a:p>
        </p:txBody>
      </p:sp>
      <p:sp>
        <p:nvSpPr>
          <p:cNvPr id="8" name="コンテンツ プレースホルダー 7"/>
          <p:cNvSpPr>
            <a:spLocks noGrp="1"/>
          </p:cNvSpPr>
          <p:nvPr>
            <p:ph sz="quarter" idx="1"/>
          </p:nvPr>
        </p:nvSpPr>
        <p:spPr>
          <a:xfrm>
            <a:off x="457200" y="1219200"/>
            <a:ext cx="8229600" cy="4937760"/>
          </a:xfrm>
        </p:spPr>
        <p:txBody>
          <a:bodyPr/>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ja-JP" altLang="en-US"/>
              <a:t>マスタ タイトルの書式設定</a:t>
            </a:r>
            <a:endParaRPr kumimoji="0" lang="en-US"/>
          </a:p>
        </p:txBody>
      </p:sp>
      <p:sp>
        <p:nvSpPr>
          <p:cNvPr id="3" name="テキスト プレースホルダー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a:t>マスタ テキストの書式設定</a:t>
            </a:r>
          </a:p>
        </p:txBody>
      </p:sp>
      <p:sp>
        <p:nvSpPr>
          <p:cNvPr id="5" name="フッター プレースホルダー 4"/>
          <p:cNvSpPr>
            <a:spLocks noGrp="1"/>
          </p:cNvSpPr>
          <p:nvPr>
            <p:ph type="ftr" sz="quarter" idx="11"/>
          </p:nvPr>
        </p:nvSpPr>
        <p:spPr>
          <a:xfrm>
            <a:off x="2898648" y="6355080"/>
            <a:ext cx="3474720" cy="365760"/>
          </a:xfrm>
          <a:prstGeom prst="rect">
            <a:avLst/>
          </a:prstGeom>
        </p:spPr>
        <p:txBody>
          <a:bodyPr/>
          <a:lstStyle/>
          <a:p>
            <a:endParaRPr kumimoji="1" lang="ja-JP" altLang="en-US"/>
          </a:p>
        </p:txBody>
      </p:sp>
      <p:sp>
        <p:nvSpPr>
          <p:cNvPr id="6" name="スライド番号プレースホルダー 5"/>
          <p:cNvSpPr>
            <a:spLocks noGrp="1"/>
          </p:cNvSpPr>
          <p:nvPr>
            <p:ph type="sldNum" sz="quarter" idx="12"/>
          </p:nvPr>
        </p:nvSpPr>
        <p:spPr>
          <a:xfrm>
            <a:off x="431540" y="6355080"/>
            <a:ext cx="2162816" cy="365760"/>
          </a:xfrm>
        </p:spPr>
        <p:txBody>
          <a:bodyPr/>
          <a:lstStyle/>
          <a:p>
            <a:fld id="{827AFBEA-BABF-42A7-A3D0-E7438FE159D0}" type="slidenum">
              <a:rPr kumimoji="1" lang="ja-JP" altLang="en-US" smtClean="0"/>
              <a:pPr/>
              <a:t>‹#›</a:t>
            </a:fld>
            <a:endParaRPr kumimoji="1" lang="ja-JP" altLang="en-US"/>
          </a:p>
        </p:txBody>
      </p:sp>
      <p:sp>
        <p:nvSpPr>
          <p:cNvPr id="7" name="正方形/長方形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正方形/長方形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lstStyle/>
          <a:p>
            <a:r>
              <a:rPr kumimoji="0" lang="ja-JP" altLang="en-US"/>
              <a:t>マスタ タイトルの書式設定</a:t>
            </a:r>
            <a:endParaRPr kumimoji="0" lang="en-US"/>
          </a:p>
        </p:txBody>
      </p:sp>
      <p:sp>
        <p:nvSpPr>
          <p:cNvPr id="6" name="フッター プレースホルダー 5"/>
          <p:cNvSpPr>
            <a:spLocks noGrp="1"/>
          </p:cNvSpPr>
          <p:nvPr>
            <p:ph type="ftr" sz="quarter" idx="11"/>
          </p:nvPr>
        </p:nvSpPr>
        <p:spPr>
          <a:xfrm>
            <a:off x="2898648" y="6356350"/>
            <a:ext cx="3505200" cy="365760"/>
          </a:xfrm>
          <a:prstGeom prst="rect">
            <a:avLst/>
          </a:prstGeom>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27AFBEA-BABF-42A7-A3D0-E7438FE159D0}" type="slidenum">
              <a:rPr kumimoji="1" lang="ja-JP" altLang="en-US" smtClean="0"/>
              <a:pPr/>
              <a:t>‹#›</a:t>
            </a:fld>
            <a:endParaRPr kumimoji="1" lang="ja-JP" altLang="en-US"/>
          </a:p>
        </p:txBody>
      </p:sp>
      <p:sp>
        <p:nvSpPr>
          <p:cNvPr id="9" name="コンテンツ プレースホルダー 8"/>
          <p:cNvSpPr>
            <a:spLocks noGrp="1"/>
          </p:cNvSpPr>
          <p:nvPr>
            <p:ph sz="quarter" idx="1"/>
          </p:nvPr>
        </p:nvSpPr>
        <p:spPr>
          <a:xfrm>
            <a:off x="457200" y="1219200"/>
            <a:ext cx="4041648" cy="4937760"/>
          </a:xfrm>
        </p:spPr>
        <p:txBody>
          <a:bodyPr/>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11" name="コンテンツ プレースホルダー 10"/>
          <p:cNvSpPr>
            <a:spLocks noGrp="1"/>
          </p:cNvSpPr>
          <p:nvPr>
            <p:ph sz="quarter" idx="2"/>
          </p:nvPr>
        </p:nvSpPr>
        <p:spPr>
          <a:xfrm>
            <a:off x="4632198" y="1216152"/>
            <a:ext cx="4041648" cy="4937760"/>
          </a:xfrm>
        </p:spPr>
        <p:txBody>
          <a:bodyPr/>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nchor="ctr"/>
          <a:lstStyle>
            <a:lvl1pPr>
              <a:defRPr/>
            </a:lvl1pPr>
          </a:lstStyle>
          <a:p>
            <a:r>
              <a:rPr kumimoji="0" lang="ja-JP" altLang="en-US"/>
              <a:t>マスタ タイトルの書式設定</a:t>
            </a:r>
            <a:endParaRPr kumimoji="0" lang="en-US"/>
          </a:p>
        </p:txBody>
      </p:sp>
      <p:sp>
        <p:nvSpPr>
          <p:cNvPr id="3" name="テキスト プレースホルダー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a:t>マスタ テキストの書式設定</a:t>
            </a:r>
          </a:p>
        </p:txBody>
      </p:sp>
      <p:sp>
        <p:nvSpPr>
          <p:cNvPr id="4" name="テキスト プレースホルダー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a:t>マスタ テキストの書式設定</a:t>
            </a:r>
          </a:p>
        </p:txBody>
      </p:sp>
      <p:sp>
        <p:nvSpPr>
          <p:cNvPr id="8" name="フッター プレースホルダー 7"/>
          <p:cNvSpPr>
            <a:spLocks noGrp="1"/>
          </p:cNvSpPr>
          <p:nvPr>
            <p:ph type="ftr" sz="quarter" idx="11"/>
          </p:nvPr>
        </p:nvSpPr>
        <p:spPr>
          <a:xfrm>
            <a:off x="2898648" y="6356350"/>
            <a:ext cx="3505200" cy="365760"/>
          </a:xfrm>
          <a:prstGeom prst="rect">
            <a:avLst/>
          </a:prstGeom>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827AFBEA-BABF-42A7-A3D0-E7438FE159D0}" type="slidenum">
              <a:rPr kumimoji="1" lang="ja-JP" altLang="en-US" smtClean="0"/>
              <a:pPr/>
              <a:t>‹#›</a:t>
            </a:fld>
            <a:endParaRPr kumimoji="1" lang="ja-JP" altLang="en-US"/>
          </a:p>
        </p:txBody>
      </p:sp>
      <p:sp>
        <p:nvSpPr>
          <p:cNvPr id="11" name="コンテンツ プレースホルダー 10"/>
          <p:cNvSpPr>
            <a:spLocks noGrp="1"/>
          </p:cNvSpPr>
          <p:nvPr>
            <p:ph sz="quarter" idx="2"/>
          </p:nvPr>
        </p:nvSpPr>
        <p:spPr>
          <a:xfrm>
            <a:off x="457200" y="2133600"/>
            <a:ext cx="4038600" cy="4038600"/>
          </a:xfrm>
        </p:spPr>
        <p:txBody>
          <a:bodyPr/>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13" name="コンテンツ プレースホルダー 12"/>
          <p:cNvSpPr>
            <a:spLocks noGrp="1"/>
          </p:cNvSpPr>
          <p:nvPr>
            <p:ph sz="quarter" idx="4"/>
          </p:nvPr>
        </p:nvSpPr>
        <p:spPr>
          <a:xfrm>
            <a:off x="4648200" y="2133600"/>
            <a:ext cx="4038600" cy="4038600"/>
          </a:xfrm>
        </p:spPr>
        <p:txBody>
          <a:bodyPr/>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08280"/>
            <a:ext cx="8229600" cy="914400"/>
          </a:xfrm>
        </p:spPr>
        <p:txBody>
          <a:bodyPr/>
          <a:lstStyle/>
          <a:p>
            <a:r>
              <a:rPr kumimoji="0" lang="ja-JP" altLang="en-US"/>
              <a:t>マスタ タイトルの書式設定</a:t>
            </a:r>
            <a:endParaRPr kumimoji="0" lang="en-US"/>
          </a:p>
        </p:txBody>
      </p:sp>
      <p:sp>
        <p:nvSpPr>
          <p:cNvPr id="4" name="フッター プレースホルダー 3"/>
          <p:cNvSpPr>
            <a:spLocks noGrp="1"/>
          </p:cNvSpPr>
          <p:nvPr>
            <p:ph type="ftr" sz="quarter" idx="11"/>
          </p:nvPr>
        </p:nvSpPr>
        <p:spPr>
          <a:xfrm>
            <a:off x="2898648" y="6356350"/>
            <a:ext cx="3505200" cy="365760"/>
          </a:xfrm>
          <a:prstGeom prst="rect">
            <a:avLst/>
          </a:prstGeom>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827AFBEA-BABF-42A7-A3D0-E7438FE159D0}"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a:xfrm>
            <a:off x="2898648" y="6356350"/>
            <a:ext cx="3505200" cy="365760"/>
          </a:xfrm>
          <a:prstGeom prst="rect">
            <a:avLst/>
          </a:prstGeom>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827AFBEA-BABF-42A7-A3D0-E7438FE159D0}" type="slidenum">
              <a:rPr kumimoji="1" lang="ja-JP" altLang="en-US" smtClean="0"/>
              <a:pPr/>
              <a:t>‹#›</a:t>
            </a:fld>
            <a:endParaRPr kumimoji="1" lang="ja-JP" altLang="en-US"/>
          </a:p>
        </p:txBody>
      </p:sp>
      <p:sp>
        <p:nvSpPr>
          <p:cNvPr id="5" name="直線コネクタ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ja-JP" altLang="en-US"/>
              <a:t>マスタ タイトルの書式設定</a:t>
            </a:r>
            <a:endParaRPr kumimoji="0" lang="en-US"/>
          </a:p>
        </p:txBody>
      </p:sp>
      <p:sp>
        <p:nvSpPr>
          <p:cNvPr id="3" name="テキスト プレースホルダー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ja-JP" altLang="en-US"/>
              <a:t>マスタ テキストの書式設定</a:t>
            </a:r>
          </a:p>
        </p:txBody>
      </p:sp>
      <p:sp>
        <p:nvSpPr>
          <p:cNvPr id="6" name="フッター プレースホルダー 5"/>
          <p:cNvSpPr>
            <a:spLocks noGrp="1"/>
          </p:cNvSpPr>
          <p:nvPr>
            <p:ph type="ftr" sz="quarter" idx="11"/>
          </p:nvPr>
        </p:nvSpPr>
        <p:spPr>
          <a:xfrm>
            <a:off x="2898648" y="6356350"/>
            <a:ext cx="3505200" cy="365760"/>
          </a:xfrm>
          <a:prstGeom prst="rect">
            <a:avLst/>
          </a:prstGeom>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27AFBEA-BABF-42A7-A3D0-E7438FE159D0}" type="slidenum">
              <a:rPr kumimoji="1" lang="ja-JP" altLang="en-US" smtClean="0"/>
              <a:pPr/>
              <a:t>‹#›</a:t>
            </a:fld>
            <a:endParaRPr kumimoji="1" lang="ja-JP" altLang="en-US"/>
          </a:p>
        </p:txBody>
      </p:sp>
      <p:sp>
        <p:nvSpPr>
          <p:cNvPr id="8" name="直線コネクタ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直線コネクタ 9"/>
          <p:cNvSpPr>
            <a:spLocks noChangeShapeType="1"/>
          </p:cNvSpPr>
          <p:nvPr/>
        </p:nvSpPr>
        <p:spPr bwMode="auto">
          <a:xfrm rot="5400000">
            <a:off x="3160645" y="334454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コンテンツ プレースホルダー 11"/>
          <p:cNvSpPr>
            <a:spLocks noGrp="1"/>
          </p:cNvSpPr>
          <p:nvPr>
            <p:ph sz="quarter" idx="1"/>
          </p:nvPr>
        </p:nvSpPr>
        <p:spPr>
          <a:xfrm>
            <a:off x="304800" y="304800"/>
            <a:ext cx="5715000" cy="5715000"/>
          </a:xfrm>
        </p:spPr>
        <p:txBody>
          <a:bodyPr/>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ja-JP" altLang="en-US"/>
              <a:t>マスタ タイトルの書式設定</a:t>
            </a:r>
            <a:endParaRPr kumimoji="0" lang="en-US"/>
          </a:p>
        </p:txBody>
      </p:sp>
      <p:sp>
        <p:nvSpPr>
          <p:cNvPr id="3" name="図プレースホルダー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ja-JP" altLang="en-US"/>
              <a:t>アイコンをクリックして図を追加</a:t>
            </a:r>
            <a:endParaRPr kumimoji="0" lang="en-US" dirty="0"/>
          </a:p>
        </p:txBody>
      </p:sp>
      <p:sp>
        <p:nvSpPr>
          <p:cNvPr id="4" name="テキスト プレースホルダー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ja-JP" altLang="en-US"/>
              <a:t>マスタ テキストの書式設定</a:t>
            </a:r>
          </a:p>
        </p:txBody>
      </p:sp>
      <p:sp>
        <p:nvSpPr>
          <p:cNvPr id="6" name="フッター プレースホルダー 5"/>
          <p:cNvSpPr>
            <a:spLocks noGrp="1"/>
          </p:cNvSpPr>
          <p:nvPr>
            <p:ph type="ftr" sz="quarter" idx="11"/>
          </p:nvPr>
        </p:nvSpPr>
        <p:spPr>
          <a:xfrm>
            <a:off x="2898648" y="6356350"/>
            <a:ext cx="3505200" cy="365760"/>
          </a:xfrm>
          <a:prstGeom prst="rect">
            <a:avLst/>
          </a:prstGeom>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27AFBEA-BABF-42A7-A3D0-E7438FE159D0}" type="slidenum">
              <a:rPr kumimoji="1" lang="ja-JP" altLang="en-US" smtClean="0"/>
              <a:pPr/>
              <a:t>‹#›</a:t>
            </a:fld>
            <a:endParaRPr kumimoji="1" lang="ja-JP" altLang="en-US"/>
          </a:p>
        </p:txBody>
      </p:sp>
      <p:sp>
        <p:nvSpPr>
          <p:cNvPr id="8" name="直線コネクタ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正方形/長方形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a:t>マスタ タイトルの書式設定</a:t>
            </a:r>
            <a:endParaRPr kumimoji="0" lang="en-US"/>
          </a:p>
        </p:txBody>
      </p:sp>
      <p:sp>
        <p:nvSpPr>
          <p:cNvPr id="3" name="縦書きテキスト プレースホルダー 2"/>
          <p:cNvSpPr>
            <a:spLocks noGrp="1"/>
          </p:cNvSpPr>
          <p:nvPr>
            <p:ph type="body" orient="vert" idx="1"/>
          </p:nvPr>
        </p:nvSpPr>
        <p:spPr/>
        <p:txBody>
          <a:bodyPr vert="eaVert"/>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5" name="フッター プレースホルダー 4"/>
          <p:cNvSpPr>
            <a:spLocks noGrp="1"/>
          </p:cNvSpPr>
          <p:nvPr>
            <p:ph type="ftr" sz="quarter" idx="11"/>
          </p:nvPr>
        </p:nvSpPr>
        <p:spPr>
          <a:xfrm>
            <a:off x="2898648" y="6356350"/>
            <a:ext cx="3505200" cy="365760"/>
          </a:xfrm>
          <a:prstGeom prst="rect">
            <a:avLst/>
          </a:prstGeom>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27AFBEA-BABF-42A7-A3D0-E7438FE159D0}"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0" lang="ja-JP" altLang="en-US"/>
              <a:t>マスタ タイトルの書式設定</a:t>
            </a:r>
            <a:endParaRPr kumimoji="0" 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5" name="フッター プレースホルダー 4"/>
          <p:cNvSpPr>
            <a:spLocks noGrp="1"/>
          </p:cNvSpPr>
          <p:nvPr>
            <p:ph type="ftr" sz="quarter" idx="11"/>
          </p:nvPr>
        </p:nvSpPr>
        <p:spPr>
          <a:xfrm>
            <a:off x="2898648" y="6356350"/>
            <a:ext cx="3505200" cy="365760"/>
          </a:xfrm>
          <a:prstGeom prst="rect">
            <a:avLst/>
          </a:prstGeom>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27AFBEA-BABF-42A7-A3D0-E7438FE159D0}" type="slidenum">
              <a:rPr kumimoji="1" lang="ja-JP" altLang="en-US" smtClean="0"/>
              <a:pPr/>
              <a:t>‹#›</a:t>
            </a:fld>
            <a:endParaRPr kumimoji="1" lang="ja-JP" altLang="en-US" dirty="0"/>
          </a:p>
        </p:txBody>
      </p:sp>
      <p:sp>
        <p:nvSpPr>
          <p:cNvPr id="7" name="直線コネクタ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直線コネクタ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タイトル プレースホルダー 21"/>
          <p:cNvSpPr>
            <a:spLocks noGrp="1"/>
          </p:cNvSpPr>
          <p:nvPr>
            <p:ph type="title"/>
          </p:nvPr>
        </p:nvSpPr>
        <p:spPr>
          <a:xfrm>
            <a:off x="457200" y="152400"/>
            <a:ext cx="8229600" cy="990600"/>
          </a:xfrm>
          <a:prstGeom prst="rect">
            <a:avLst/>
          </a:prstGeom>
        </p:spPr>
        <p:txBody>
          <a:bodyPr vert="horz" anchor="b" anchorCtr="0">
            <a:normAutofit/>
          </a:bodyPr>
          <a:lstStyle/>
          <a:p>
            <a:r>
              <a:rPr kumimoji="0" lang="ja-JP" altLang="en-US"/>
              <a:t>マスター タイトルの書式設定</a:t>
            </a:r>
            <a:endParaRPr kumimoji="0" lang="en-US"/>
          </a:p>
        </p:txBody>
      </p:sp>
      <p:sp>
        <p:nvSpPr>
          <p:cNvPr id="13" name="テキスト プレースホルダー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ja-JP" altLang="en-US"/>
              <a:t>マスター テキストの書式設定</a:t>
            </a:r>
          </a:p>
          <a:p>
            <a:pPr lvl="1" eaLnBrk="1" latinLnBrk="0" hangingPunct="1"/>
            <a:r>
              <a:rPr kumimoji="0" lang="ja-JP" altLang="en-US"/>
              <a:t>第 </a:t>
            </a:r>
            <a:r>
              <a:rPr kumimoji="0" lang="en-US" altLang="ja-JP"/>
              <a:t>2 </a:t>
            </a:r>
            <a:r>
              <a:rPr kumimoji="0" lang="ja-JP" altLang="en-US"/>
              <a:t>レベル</a:t>
            </a:r>
          </a:p>
          <a:p>
            <a:pPr lvl="2" eaLnBrk="1" latinLnBrk="0" hangingPunct="1"/>
            <a:r>
              <a:rPr kumimoji="0" lang="ja-JP" altLang="en-US"/>
              <a:t>第 </a:t>
            </a:r>
            <a:r>
              <a:rPr kumimoji="0" lang="en-US" altLang="ja-JP"/>
              <a:t>3 </a:t>
            </a:r>
            <a:r>
              <a:rPr kumimoji="0" lang="ja-JP" altLang="en-US"/>
              <a:t>レベル</a:t>
            </a:r>
          </a:p>
          <a:p>
            <a:pPr lvl="3" eaLnBrk="1" latinLnBrk="0" hangingPunct="1"/>
            <a:r>
              <a:rPr kumimoji="0" lang="ja-JP" altLang="en-US"/>
              <a:t>第 </a:t>
            </a:r>
            <a:r>
              <a:rPr kumimoji="0" lang="en-US" altLang="ja-JP"/>
              <a:t>4 </a:t>
            </a:r>
            <a:r>
              <a:rPr kumimoji="0" lang="ja-JP" altLang="en-US"/>
              <a:t>レベル</a:t>
            </a:r>
          </a:p>
          <a:p>
            <a:pPr lvl="4" eaLnBrk="1" latinLnBrk="0" hangingPunct="1"/>
            <a:r>
              <a:rPr kumimoji="0" lang="ja-JP" altLang="en-US"/>
              <a:t>第 </a:t>
            </a:r>
            <a:r>
              <a:rPr kumimoji="0" lang="en-US" altLang="ja-JP"/>
              <a:t>5 </a:t>
            </a:r>
            <a:r>
              <a:rPr kumimoji="0" lang="ja-JP" altLang="en-US"/>
              <a:t>レベル</a:t>
            </a:r>
            <a:endParaRPr kumimoji="0" lang="en-US"/>
          </a:p>
        </p:txBody>
      </p:sp>
      <p:sp>
        <p:nvSpPr>
          <p:cNvPr id="23" name="スライド番号プレースホルダー 22"/>
          <p:cNvSpPr>
            <a:spLocks noGrp="1"/>
          </p:cNvSpPr>
          <p:nvPr>
            <p:ph type="sldNum" sz="quarter" idx="4"/>
          </p:nvPr>
        </p:nvSpPr>
        <p:spPr>
          <a:xfrm>
            <a:off x="457200" y="6356350"/>
            <a:ext cx="2136648" cy="365760"/>
          </a:xfrm>
          <a:prstGeom prst="rect">
            <a:avLst/>
          </a:prstGeom>
        </p:spPr>
        <p:txBody>
          <a:bodyPr vert="horz" anchor="ctr"/>
          <a:lstStyle>
            <a:lvl1pPr algn="l" eaLnBrk="1" latinLnBrk="0" hangingPunct="1">
              <a:defRPr kumimoji="0" sz="1050" b="1">
                <a:solidFill>
                  <a:schemeClr val="tx1">
                    <a:lumMod val="65000"/>
                    <a:lumOff val="35000"/>
                  </a:schemeClr>
                </a:solidFill>
                <a:latin typeface="Arial" pitchFamily="34" charset="0"/>
                <a:cs typeface="Arial" pitchFamily="34" charset="0"/>
              </a:defRPr>
            </a:lvl1pPr>
          </a:lstStyle>
          <a:p>
            <a:fld id="{827AFBEA-BABF-42A7-A3D0-E7438FE159D0}" type="slidenum">
              <a:rPr kumimoji="1" lang="ja-JP" altLang="en-US" smtClean="0"/>
              <a:pPr/>
              <a:t>‹#›</a:t>
            </a:fld>
            <a:endParaRPr kumimoji="1" lang="ja-JP" altLang="en-US"/>
          </a:p>
        </p:txBody>
      </p:sp>
      <p:sp>
        <p:nvSpPr>
          <p:cNvPr id="29" name="直線コネクタ 28"/>
          <p:cNvSpPr>
            <a:spLocks noChangeShapeType="1"/>
          </p:cNvSpPr>
          <p:nvPr userDrawn="1"/>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pic>
        <p:nvPicPr>
          <p:cNvPr id="4" name="図 3"/>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6928216" y="6271423"/>
            <a:ext cx="2208288" cy="586577"/>
          </a:xfrm>
          <a:prstGeom prst="rect">
            <a:avLst/>
          </a:prstGeom>
        </p:spPr>
      </p:pic>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hf sldNum="0" hdr="0" ftr="0" dt="0"/>
  <p:txStyles>
    <p:titleStyle>
      <a:lvl1pPr algn="l" rtl="0" eaLnBrk="1" latinLnBrk="0" hangingPunct="1">
        <a:spcBef>
          <a:spcPct val="0"/>
        </a:spcBef>
        <a:buNone/>
        <a:defRPr kumimoji="1"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1"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1"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1"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1"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1"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1"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1"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1"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1" lang="en-US" sz="1200" kern="1200" smtClean="0">
          <a:solidFill>
            <a:schemeClr val="tx1"/>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0" name="タイトル 3"/>
          <p:cNvSpPr>
            <a:spLocks noGrp="1"/>
          </p:cNvSpPr>
          <p:nvPr>
            <p:ph type="ctrTitle"/>
          </p:nvPr>
        </p:nvSpPr>
        <p:spPr/>
        <p:txBody>
          <a:bodyPr/>
          <a:lstStyle/>
          <a:p>
            <a:r>
              <a:rPr kumimoji="1" lang="en-US" altLang="ja-JP" dirty="0"/>
              <a:t>2. </a:t>
            </a:r>
            <a:r>
              <a:rPr kumimoji="1" lang="ja-JP" altLang="en-US" dirty="0"/>
              <a:t>データ管理計画</a:t>
            </a:r>
          </a:p>
        </p:txBody>
      </p:sp>
      <p:sp>
        <p:nvSpPr>
          <p:cNvPr id="1191" name="サブタイトル 4"/>
          <p:cNvSpPr>
            <a:spLocks noGrp="1"/>
          </p:cNvSpPr>
          <p:nvPr>
            <p:ph type="subTitle" idx="1"/>
          </p:nvPr>
        </p:nvSpPr>
        <p:spPr/>
        <p:txBody>
          <a:bodyPr/>
          <a:lstStyle/>
          <a:p>
            <a:r>
              <a:rPr kumimoji="1" lang="en-US" altLang="ja-JP" dirty="0"/>
              <a:t>Data Management Plan (DMP)</a:t>
            </a:r>
            <a:endParaRPr kumimoji="1" lang="ja-JP" altLang="en-US" dirty="0"/>
          </a:p>
        </p:txBody>
      </p:sp>
    </p:spTree>
    <p:extLst>
      <p:ext uri="{BB962C8B-B14F-4D97-AF65-F5344CB8AC3E}">
        <p14:creationId xmlns:p14="http://schemas.microsoft.com/office/powerpoint/2010/main" val="8977121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7" name="タイトル 4"/>
          <p:cNvSpPr>
            <a:spLocks noGrp="1"/>
          </p:cNvSpPr>
          <p:nvPr>
            <p:ph type="title"/>
          </p:nvPr>
        </p:nvSpPr>
        <p:spPr/>
        <p:txBody>
          <a:bodyPr/>
          <a:lstStyle/>
          <a:p>
            <a:r>
              <a:rPr kumimoji="1" lang="en-US" altLang="ja-JP" dirty="0"/>
              <a:t>2.1 </a:t>
            </a:r>
            <a:r>
              <a:rPr lang="ja-JP" altLang="en-US" dirty="0"/>
              <a:t>データ管理計画とは</a:t>
            </a:r>
            <a:endParaRPr kumimoji="1" lang="ja-JP" altLang="en-US" dirty="0"/>
          </a:p>
        </p:txBody>
      </p:sp>
      <p:sp>
        <p:nvSpPr>
          <p:cNvPr id="1198" name="テキスト プレースホルダー 5"/>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938765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1" name="タイトル 1"/>
          <p:cNvSpPr>
            <a:spLocks noGrp="1"/>
          </p:cNvSpPr>
          <p:nvPr>
            <p:ph type="title"/>
          </p:nvPr>
        </p:nvSpPr>
        <p:spPr/>
        <p:txBody>
          <a:bodyPr/>
          <a:lstStyle/>
          <a:p>
            <a:r>
              <a:rPr kumimoji="1" lang="en-US" altLang="ja-JP" dirty="0"/>
              <a:t>2.1.1 </a:t>
            </a:r>
            <a:r>
              <a:rPr kumimoji="1" lang="ja-JP" altLang="en-US" dirty="0"/>
              <a:t>データ管理計画（</a:t>
            </a:r>
            <a:r>
              <a:rPr kumimoji="1" lang="en-US" altLang="ja-JP" dirty="0"/>
              <a:t>DMP</a:t>
            </a:r>
            <a:r>
              <a:rPr kumimoji="1" lang="ja-JP" altLang="en-US" dirty="0"/>
              <a:t>）とは</a:t>
            </a:r>
          </a:p>
        </p:txBody>
      </p:sp>
      <p:sp>
        <p:nvSpPr>
          <p:cNvPr id="1203" name="コンテンツ プレースホルダー 3"/>
          <p:cNvSpPr>
            <a:spLocks noGrp="1"/>
          </p:cNvSpPr>
          <p:nvPr>
            <p:ph sz="quarter" idx="1"/>
          </p:nvPr>
        </p:nvSpPr>
        <p:spPr/>
        <p:txBody>
          <a:bodyPr>
            <a:normAutofit fontScale="77500" lnSpcReduction="20000"/>
          </a:bodyPr>
          <a:lstStyle/>
          <a:p>
            <a:pPr>
              <a:lnSpc>
                <a:spcPct val="110000"/>
              </a:lnSpc>
            </a:pPr>
            <a:endParaRPr kumimoji="1" lang="en-US" altLang="ja-JP" dirty="0"/>
          </a:p>
          <a:p>
            <a:pPr>
              <a:lnSpc>
                <a:spcPct val="110000"/>
              </a:lnSpc>
            </a:pPr>
            <a:r>
              <a:rPr kumimoji="1" lang="ja-JP" altLang="en-US" dirty="0"/>
              <a:t>「研究プロジェクト等における研究データの取り扱いを定めるものであり、具体的にはデータの種類、フォーマット、アクセス及び共有のための方針、研究成果の保管に関する計画などについて記載されるもの」（文部科学省科学技術・学術審議会学術分科会学術情報委員会（</a:t>
            </a:r>
            <a:r>
              <a:rPr kumimoji="1" lang="en-US" altLang="ja-JP" dirty="0"/>
              <a:t>2016</a:t>
            </a:r>
            <a:r>
              <a:rPr kumimoji="1" lang="ja-JP" altLang="en-US" dirty="0"/>
              <a:t>）「学術情報のオープン化の推進について（審議まとめ）」</a:t>
            </a:r>
            <a:r>
              <a:rPr lang="ja-JP" altLang="en-US" dirty="0"/>
              <a:t>用語解説より</a:t>
            </a:r>
            <a:r>
              <a:rPr kumimoji="1" lang="ja-JP" altLang="en-US" dirty="0"/>
              <a:t>）</a:t>
            </a:r>
            <a:endParaRPr kumimoji="1" lang="en-US" altLang="ja-JP" dirty="0"/>
          </a:p>
          <a:p>
            <a:pPr>
              <a:lnSpc>
                <a:spcPct val="110000"/>
              </a:lnSpc>
            </a:pPr>
            <a:endParaRPr kumimoji="1" lang="en-US" altLang="ja-JP" dirty="0"/>
          </a:p>
          <a:p>
            <a:pPr>
              <a:lnSpc>
                <a:spcPct val="110000"/>
              </a:lnSpc>
            </a:pPr>
            <a:r>
              <a:rPr lang="ja-JP" altLang="en-US" dirty="0"/>
              <a:t>研究の実施段階から終了後に至るまでの期間において、研究データがどのように生成、管理、共有、保存される予定か、を文書化する。</a:t>
            </a:r>
            <a:endParaRPr lang="en-US" altLang="ja-JP" dirty="0"/>
          </a:p>
          <a:p>
            <a:pPr>
              <a:lnSpc>
                <a:spcPct val="110000"/>
              </a:lnSpc>
            </a:pPr>
            <a:r>
              <a:rPr lang="ja-JP" altLang="en-US" dirty="0"/>
              <a:t>この計画に従った管理を行い、研究データが</a:t>
            </a:r>
            <a:r>
              <a:rPr kumimoji="1" lang="ja-JP" altLang="en-US" dirty="0"/>
              <a:t>利活用可能な状態で適切に管理されるようにする。</a:t>
            </a:r>
            <a:endParaRPr kumimoji="1" lang="en-US" altLang="ja-JP" dirty="0"/>
          </a:p>
          <a:p>
            <a:pPr>
              <a:lnSpc>
                <a:spcPct val="110000"/>
              </a:lnSpc>
            </a:pPr>
            <a:endParaRPr kumimoji="1" lang="en-US" altLang="ja-JP" dirty="0"/>
          </a:p>
          <a:p>
            <a:pPr>
              <a:lnSpc>
                <a:spcPct val="110000"/>
              </a:lnSpc>
            </a:pPr>
            <a:r>
              <a:rPr lang="ja-JP" altLang="en-US" dirty="0"/>
              <a:t>研究データの適切な保管・管理は、研究データの公開を進めるための前提である。</a:t>
            </a:r>
            <a:endParaRPr kumimoji="1" lang="ja-JP" altLang="en-US" dirty="0"/>
          </a:p>
        </p:txBody>
      </p:sp>
    </p:spTree>
    <p:extLst>
      <p:ext uri="{BB962C8B-B14F-4D97-AF65-F5344CB8AC3E}">
        <p14:creationId xmlns:p14="http://schemas.microsoft.com/office/powerpoint/2010/main" val="3404627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9" name="タイトル 1"/>
          <p:cNvSpPr>
            <a:spLocks noGrp="1"/>
          </p:cNvSpPr>
          <p:nvPr>
            <p:ph type="title"/>
          </p:nvPr>
        </p:nvSpPr>
        <p:spPr/>
        <p:txBody>
          <a:bodyPr/>
          <a:lstStyle/>
          <a:p>
            <a:r>
              <a:rPr kumimoji="1" lang="en-US" altLang="ja-JP" dirty="0"/>
              <a:t>2.1.2 </a:t>
            </a:r>
            <a:r>
              <a:rPr kumimoji="1" lang="ja-JP" altLang="en-US" dirty="0"/>
              <a:t>データ管理計画策定の意義</a:t>
            </a:r>
          </a:p>
        </p:txBody>
      </p:sp>
      <p:sp>
        <p:nvSpPr>
          <p:cNvPr id="1211" name="コンテンツ プレースホルダー 3"/>
          <p:cNvSpPr>
            <a:spLocks noGrp="1"/>
          </p:cNvSpPr>
          <p:nvPr>
            <p:ph sz="quarter" idx="1"/>
          </p:nvPr>
        </p:nvSpPr>
        <p:spPr/>
        <p:txBody>
          <a:bodyPr>
            <a:normAutofit fontScale="85000" lnSpcReduction="10000"/>
          </a:bodyPr>
          <a:lstStyle/>
          <a:p>
            <a:endParaRPr lang="en-US" altLang="ja-JP" dirty="0"/>
          </a:p>
          <a:p>
            <a:r>
              <a:rPr lang="ja-JP" altLang="en-US" dirty="0"/>
              <a:t>計画を策定することにより、研究全体を通して、具体的で適切なデータ管理を行える。適切なデータ管理は、</a:t>
            </a:r>
            <a:endParaRPr lang="en-US" altLang="ja-JP" dirty="0"/>
          </a:p>
          <a:p>
            <a:pPr marL="539750" indent="-282575"/>
            <a:r>
              <a:rPr lang="ja-JP" altLang="en-US" sz="2400" dirty="0"/>
              <a:t>研究の公正性と再現性を保証する。</a:t>
            </a:r>
            <a:endParaRPr lang="en-US" altLang="ja-JP" sz="2400" dirty="0"/>
          </a:p>
          <a:p>
            <a:pPr marL="539750" indent="-282575"/>
            <a:r>
              <a:rPr lang="ja-JP" altLang="en-US" sz="2400" dirty="0"/>
              <a:t>自分の研究データや記録が、正確、完全、真正で、信頼できることを保証する。</a:t>
            </a:r>
            <a:endParaRPr lang="en-US" altLang="ja-JP" sz="2400" dirty="0"/>
          </a:p>
          <a:p>
            <a:pPr marL="539750" indent="-282575"/>
            <a:r>
              <a:rPr lang="ja-JP" altLang="en-US" sz="2400" dirty="0"/>
              <a:t>データのセキュリティを高め、データ損失のリスクを最小化する。</a:t>
            </a:r>
            <a:r>
              <a:rPr lang="ja-JP" altLang="en-US" dirty="0"/>
              <a:t>　</a:t>
            </a:r>
            <a:endParaRPr lang="en-US" altLang="ja-JP" dirty="0"/>
          </a:p>
          <a:p>
            <a:r>
              <a:rPr lang="ja-JP" altLang="en-US" dirty="0"/>
              <a:t>研究の初期段階から、データ管理に関する事柄を検討することで、データ管理に関する入念な準備を行える。</a:t>
            </a:r>
            <a:endParaRPr lang="en-US" altLang="ja-JP" dirty="0"/>
          </a:p>
          <a:p>
            <a:r>
              <a:rPr lang="ja-JP" altLang="en-US" dirty="0"/>
              <a:t>これらは研究の質や効率性を高めるのに役立つ。</a:t>
            </a:r>
            <a:endParaRPr lang="en-US" altLang="ja-JP" dirty="0"/>
          </a:p>
          <a:p>
            <a:endParaRPr lang="en-US" altLang="ja-JP" dirty="0"/>
          </a:p>
          <a:p>
            <a:r>
              <a:rPr lang="ja-JP" altLang="en-US" dirty="0"/>
              <a:t>助成機関等の意向（</a:t>
            </a:r>
            <a:r>
              <a:rPr lang="en-US" altLang="ja-JP" dirty="0"/>
              <a:t>2.2.1</a:t>
            </a:r>
            <a:r>
              <a:rPr lang="ja-JP" altLang="en-US" dirty="0"/>
              <a:t>参照）に関わらず、データライフサイクルに不可欠なものとしてデータ管理計画策定に取り組むべき。</a:t>
            </a:r>
            <a:endParaRPr lang="en-US" altLang="ja-JP" dirty="0"/>
          </a:p>
          <a:p>
            <a:endParaRPr lang="en-US" altLang="ja-JP" dirty="0"/>
          </a:p>
          <a:p>
            <a:endParaRPr kumimoji="1" lang="ja-JP" altLang="en-US" dirty="0"/>
          </a:p>
        </p:txBody>
      </p:sp>
    </p:spTree>
    <p:extLst>
      <p:ext uri="{BB962C8B-B14F-4D97-AF65-F5344CB8AC3E}">
        <p14:creationId xmlns:p14="http://schemas.microsoft.com/office/powerpoint/2010/main" val="505826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7" name="タイトル 4"/>
          <p:cNvSpPr>
            <a:spLocks noGrp="1"/>
          </p:cNvSpPr>
          <p:nvPr>
            <p:ph type="title"/>
          </p:nvPr>
        </p:nvSpPr>
        <p:spPr/>
        <p:txBody>
          <a:bodyPr/>
          <a:lstStyle/>
          <a:p>
            <a:r>
              <a:rPr kumimoji="1" lang="en-US" altLang="ja-JP" dirty="0"/>
              <a:t>2.2 </a:t>
            </a:r>
            <a:r>
              <a:rPr kumimoji="1" lang="ja-JP" altLang="en-US" dirty="0"/>
              <a:t>データ管理計画をめぐる</a:t>
            </a:r>
            <a:br>
              <a:rPr kumimoji="1" lang="en-US" altLang="ja-JP" dirty="0"/>
            </a:br>
            <a:r>
              <a:rPr lang="ja-JP" altLang="en-US" dirty="0"/>
              <a:t>国内外の動向</a:t>
            </a:r>
            <a:endParaRPr kumimoji="1" lang="ja-JP" altLang="en-US" dirty="0"/>
          </a:p>
        </p:txBody>
      </p:sp>
      <p:sp>
        <p:nvSpPr>
          <p:cNvPr id="1218" name="テキスト プレースホルダー 5"/>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447608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1" name="タイトル 4"/>
          <p:cNvSpPr>
            <a:spLocks noGrp="1"/>
          </p:cNvSpPr>
          <p:nvPr>
            <p:ph type="title"/>
          </p:nvPr>
        </p:nvSpPr>
        <p:spPr/>
        <p:txBody>
          <a:bodyPr/>
          <a:lstStyle/>
          <a:p>
            <a:r>
              <a:rPr lang="en-US" altLang="ja-JP" dirty="0"/>
              <a:t>2.2.1 </a:t>
            </a:r>
            <a:r>
              <a:rPr lang="ja-JP" altLang="en-US" dirty="0"/>
              <a:t>データ管理計画策定の義務化</a:t>
            </a:r>
            <a:endParaRPr kumimoji="1" lang="ja-JP" altLang="en-US" dirty="0"/>
          </a:p>
        </p:txBody>
      </p:sp>
      <p:sp>
        <p:nvSpPr>
          <p:cNvPr id="1223" name="コンテンツ プレースホルダー 5"/>
          <p:cNvSpPr>
            <a:spLocks noGrp="1"/>
          </p:cNvSpPr>
          <p:nvPr>
            <p:ph sz="quarter" idx="1"/>
          </p:nvPr>
        </p:nvSpPr>
        <p:spPr>
          <a:xfrm>
            <a:off x="457200" y="1219200"/>
            <a:ext cx="8229600" cy="4262028"/>
          </a:xfrm>
        </p:spPr>
        <p:txBody>
          <a:bodyPr>
            <a:normAutofit fontScale="85000" lnSpcReduction="10000"/>
          </a:bodyPr>
          <a:lstStyle/>
          <a:p>
            <a:pPr latinLnBrk="1"/>
            <a:r>
              <a:rPr lang="ja-JP" altLang="en-US" dirty="0"/>
              <a:t>国際的に、助成機関等が</a:t>
            </a:r>
            <a:r>
              <a:rPr kumimoji="1" lang="ja-JP" altLang="en-US" dirty="0"/>
              <a:t>助成の要件として、</a:t>
            </a:r>
            <a:r>
              <a:rPr lang="ja-JP" altLang="en-US" dirty="0"/>
              <a:t>データ管理計画の策定を求めるようになってきている。</a:t>
            </a:r>
            <a:endParaRPr lang="en-US" altLang="ja-JP" dirty="0"/>
          </a:p>
          <a:p>
            <a:pPr marL="0" indent="0" latinLnBrk="1">
              <a:buNone/>
            </a:pPr>
            <a:endParaRPr kumimoji="1" lang="en-US" altLang="ja-JP" dirty="0"/>
          </a:p>
          <a:p>
            <a:pPr marL="0" indent="0" latinLnBrk="1">
              <a:buNone/>
            </a:pPr>
            <a:r>
              <a:rPr kumimoji="1" lang="ja-JP" altLang="en-US" dirty="0"/>
              <a:t>例：</a:t>
            </a:r>
            <a:endParaRPr kumimoji="1" lang="en-US" altLang="ja-JP" dirty="0"/>
          </a:p>
          <a:p>
            <a:pPr marL="541338" indent="-273050" latinLnBrk="1"/>
            <a:r>
              <a:rPr kumimoji="1" lang="ja-JP" altLang="en-US" dirty="0"/>
              <a:t>英国　</a:t>
            </a:r>
            <a:r>
              <a:rPr lang="en-US" altLang="ja-JP" sz="2800" dirty="0"/>
              <a:t>http://www.dcc.ac.uk/resources/policy-and-legal/overview-funders-data-policies</a:t>
            </a:r>
          </a:p>
          <a:p>
            <a:pPr marL="541338" indent="-273050" latinLnBrk="1"/>
            <a:r>
              <a:rPr lang="ja-JP" altLang="en-US" dirty="0"/>
              <a:t>欧州　</a:t>
            </a:r>
            <a:r>
              <a:rPr lang="en-US" altLang="ja-JP" dirty="0"/>
              <a:t> http://ec.europa.eu/research/participants/data/ref/h2020/grants_manual/hi/oa_pilot/h2020-hi-oa-data-mgt_en.pdf</a:t>
            </a:r>
          </a:p>
          <a:p>
            <a:pPr marL="541338" indent="-273050" latinLnBrk="1"/>
            <a:r>
              <a:rPr lang="ja-JP" altLang="en-US" dirty="0"/>
              <a:t>米国　</a:t>
            </a:r>
            <a:r>
              <a:rPr lang="en-US" altLang="ja-JP" dirty="0"/>
              <a:t>https://dx.doi.org/10.6084/m9.figshare.1367165.v7</a:t>
            </a:r>
          </a:p>
          <a:p>
            <a:pPr marL="541338" indent="-273050" latinLnBrk="1"/>
            <a:r>
              <a:rPr kumimoji="1" lang="ja-JP" altLang="en-US" dirty="0"/>
              <a:t>日本　</a:t>
            </a:r>
            <a:r>
              <a:rPr lang="en-US" altLang="ja-JP" dirty="0"/>
              <a:t>JST</a:t>
            </a:r>
            <a:r>
              <a:rPr lang="ja-JP" altLang="en-US" dirty="0"/>
              <a:t> </a:t>
            </a:r>
            <a:r>
              <a:rPr lang="en-US" altLang="ja-JP" dirty="0"/>
              <a:t>CREST</a:t>
            </a:r>
            <a:r>
              <a:rPr lang="ja-JP" altLang="en-US" dirty="0"/>
              <a:t>・さきがけ等（平成</a:t>
            </a:r>
            <a:r>
              <a:rPr lang="en-US" altLang="ja-JP" dirty="0"/>
              <a:t>28</a:t>
            </a:r>
            <a:r>
              <a:rPr lang="ja-JP" altLang="en-US" dirty="0"/>
              <a:t>年度～）　</a:t>
            </a:r>
            <a:r>
              <a:rPr lang="en-US" altLang="ja-JP" dirty="0"/>
              <a:t> http://senryaku.jst.go.jp/teian/koubo/data_houshin.pdf</a:t>
            </a:r>
          </a:p>
          <a:p>
            <a:pPr latinLnBrk="1"/>
            <a:endParaRPr kumimoji="1" lang="en-US" altLang="ja-JP" dirty="0"/>
          </a:p>
        </p:txBody>
      </p:sp>
      <p:sp>
        <p:nvSpPr>
          <p:cNvPr id="2" name="テキスト ボックス 1"/>
          <p:cNvSpPr txBox="1"/>
          <p:nvPr/>
        </p:nvSpPr>
        <p:spPr>
          <a:xfrm>
            <a:off x="6228184" y="5488972"/>
            <a:ext cx="2518639" cy="369332"/>
          </a:xfrm>
          <a:prstGeom prst="rect">
            <a:avLst/>
          </a:prstGeom>
          <a:noFill/>
          <a:ln w="3175">
            <a:solidFill>
              <a:schemeClr val="tx1"/>
            </a:solidFill>
          </a:ln>
        </p:spPr>
        <p:txBody>
          <a:bodyPr wrap="none" rtlCol="0" anchor="ctr" anchorCtr="1">
            <a:spAutoFit/>
          </a:bodyPr>
          <a:lstStyle/>
          <a:p>
            <a:pPr algn="ctr"/>
            <a:r>
              <a:rPr kumimoji="1" lang="ja-JP" altLang="en-US" dirty="0"/>
              <a:t>＞第</a:t>
            </a:r>
            <a:r>
              <a:rPr kumimoji="1" lang="en-US" altLang="ja-JP" dirty="0"/>
              <a:t>1</a:t>
            </a:r>
            <a:r>
              <a:rPr kumimoji="1" lang="ja-JP" altLang="en-US" dirty="0"/>
              <a:t>章、第</a:t>
            </a:r>
            <a:r>
              <a:rPr kumimoji="1" lang="en-US" altLang="ja-JP" dirty="0"/>
              <a:t>6</a:t>
            </a:r>
            <a:r>
              <a:rPr kumimoji="1" lang="ja-JP" altLang="en-US" dirty="0"/>
              <a:t>章も参照</a:t>
            </a:r>
          </a:p>
        </p:txBody>
      </p:sp>
    </p:spTree>
    <p:extLst>
      <p:ext uri="{BB962C8B-B14F-4D97-AF65-F5344CB8AC3E}">
        <p14:creationId xmlns:p14="http://schemas.microsoft.com/office/powerpoint/2010/main" val="1651353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1" name="タイトル 4"/>
          <p:cNvSpPr>
            <a:spLocks noGrp="1"/>
          </p:cNvSpPr>
          <p:nvPr>
            <p:ph type="title"/>
          </p:nvPr>
        </p:nvSpPr>
        <p:spPr/>
        <p:txBody>
          <a:bodyPr/>
          <a:lstStyle/>
          <a:p>
            <a:r>
              <a:rPr lang="en-US" altLang="ja-JP" dirty="0"/>
              <a:t>2.2.2 </a:t>
            </a:r>
            <a:r>
              <a:rPr lang="ja-JP" altLang="en-US" dirty="0"/>
              <a:t>データ管理計画策定の支援</a:t>
            </a:r>
            <a:endParaRPr kumimoji="1" lang="ja-JP" altLang="en-US" dirty="0"/>
          </a:p>
        </p:txBody>
      </p:sp>
      <p:sp>
        <p:nvSpPr>
          <p:cNvPr id="1223" name="コンテンツ プレースホルダー 5"/>
          <p:cNvSpPr>
            <a:spLocks noGrp="1"/>
          </p:cNvSpPr>
          <p:nvPr>
            <p:ph sz="quarter" idx="1"/>
          </p:nvPr>
        </p:nvSpPr>
        <p:spPr/>
        <p:txBody>
          <a:bodyPr>
            <a:normAutofit fontScale="92500" lnSpcReduction="20000"/>
          </a:bodyPr>
          <a:lstStyle/>
          <a:p>
            <a:pPr latinLnBrk="1"/>
            <a:r>
              <a:rPr lang="ja-JP" altLang="en-US" dirty="0"/>
              <a:t>海外では、助成機関等からのデータ管理計画策定義務化方針を受け、機関による研究データ管理サービスの一環として、大学図書館がデータ管理計画策定の支援に取り組む例が見られる。</a:t>
            </a:r>
            <a:endParaRPr lang="en-US" altLang="ja-JP" dirty="0"/>
          </a:p>
          <a:p>
            <a:pPr marL="0" indent="0" latinLnBrk="1">
              <a:buNone/>
            </a:pPr>
            <a:endParaRPr lang="en-US" altLang="ja-JP" dirty="0"/>
          </a:p>
          <a:p>
            <a:pPr latinLnBrk="1"/>
            <a:r>
              <a:rPr lang="ja-JP" altLang="en-US" dirty="0"/>
              <a:t>例１：バージニア大学</a:t>
            </a:r>
            <a:endParaRPr lang="en-US" altLang="ja-JP" dirty="0"/>
          </a:p>
          <a:p>
            <a:pPr marL="0" indent="0" latinLnBrk="1">
              <a:buNone/>
            </a:pPr>
            <a:r>
              <a:rPr lang="ja-JP" altLang="en-US" dirty="0"/>
              <a:t>　</a:t>
            </a:r>
            <a:r>
              <a:rPr lang="en-US" altLang="ja-JP" dirty="0"/>
              <a:t>http://data.library.virginia.edu/data-management/</a:t>
            </a:r>
          </a:p>
          <a:p>
            <a:pPr latinLnBrk="1"/>
            <a:r>
              <a:rPr lang="ja-JP" altLang="en-US" dirty="0"/>
              <a:t>例２：エディンバラ大学 </a:t>
            </a:r>
            <a:br>
              <a:rPr lang="ja-JP" altLang="en-US" dirty="0"/>
            </a:br>
            <a:r>
              <a:rPr lang="en-US" altLang="ja-JP" dirty="0"/>
              <a:t>http://www.ed.ac.uk/files/atoms/files/rds_booklet_may2016.pdf</a:t>
            </a:r>
          </a:p>
          <a:p>
            <a:pPr latinLnBrk="1"/>
            <a:r>
              <a:rPr lang="ja-JP" altLang="en-US" dirty="0"/>
              <a:t>例３：ケンブリッジ大学</a:t>
            </a:r>
          </a:p>
          <a:p>
            <a:pPr marL="0" indent="0" latinLnBrk="1">
              <a:buNone/>
            </a:pPr>
            <a:r>
              <a:rPr lang="ja-JP" altLang="en-US" dirty="0"/>
              <a:t>　</a:t>
            </a:r>
            <a:r>
              <a:rPr lang="en-US" altLang="ja-JP" dirty="0"/>
              <a:t>http://www.data.cam.ac.uk/support</a:t>
            </a:r>
            <a:r>
              <a:rPr lang="ja-JP" altLang="en-US" dirty="0"/>
              <a:t>　</a:t>
            </a:r>
          </a:p>
          <a:p>
            <a:pPr latinLnBrk="1"/>
            <a:r>
              <a:rPr lang="ja-JP" altLang="en-US" dirty="0"/>
              <a:t>例４：アムステルダム大学</a:t>
            </a:r>
          </a:p>
          <a:p>
            <a:pPr marL="0" indent="0" latinLnBrk="1">
              <a:buNone/>
            </a:pPr>
            <a:r>
              <a:rPr lang="ja-JP" altLang="en-US" dirty="0"/>
              <a:t>　</a:t>
            </a:r>
            <a:r>
              <a:rPr lang="en-US" altLang="ja-JP" dirty="0"/>
              <a:t>http://rdm.uva.nl/en</a:t>
            </a:r>
          </a:p>
          <a:p>
            <a:pPr marL="0" indent="0" latinLnBrk="1">
              <a:buNone/>
            </a:pPr>
            <a:endParaRPr lang="en-US" altLang="ja-JP" dirty="0"/>
          </a:p>
        </p:txBody>
      </p:sp>
    </p:spTree>
    <p:extLst>
      <p:ext uri="{BB962C8B-B14F-4D97-AF65-F5344CB8AC3E}">
        <p14:creationId xmlns:p14="http://schemas.microsoft.com/office/powerpoint/2010/main" val="2859324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 name="タイトル 4"/>
          <p:cNvSpPr>
            <a:spLocks noGrp="1"/>
          </p:cNvSpPr>
          <p:nvPr>
            <p:ph type="title"/>
          </p:nvPr>
        </p:nvSpPr>
        <p:spPr/>
        <p:txBody>
          <a:bodyPr/>
          <a:lstStyle/>
          <a:p>
            <a:r>
              <a:rPr lang="en-US" altLang="ja-JP" dirty="0"/>
              <a:t>2.3</a:t>
            </a:r>
            <a:r>
              <a:rPr kumimoji="1" lang="en-US" altLang="ja-JP" dirty="0"/>
              <a:t> </a:t>
            </a:r>
            <a:r>
              <a:rPr kumimoji="1" lang="ja-JP" altLang="en-US" dirty="0"/>
              <a:t>データ管理計画の実際</a:t>
            </a:r>
          </a:p>
        </p:txBody>
      </p:sp>
      <p:sp>
        <p:nvSpPr>
          <p:cNvPr id="1230" name="テキスト プレースホルダー 5"/>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7750010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4" name="タイトル 4"/>
          <p:cNvSpPr>
            <a:spLocks noGrp="1"/>
          </p:cNvSpPr>
          <p:nvPr>
            <p:ph type="title"/>
          </p:nvPr>
        </p:nvSpPr>
        <p:spPr/>
        <p:txBody>
          <a:bodyPr/>
          <a:lstStyle/>
          <a:p>
            <a:r>
              <a:rPr lang="en-US" altLang="ja-JP" dirty="0"/>
              <a:t>2.3.1 </a:t>
            </a:r>
            <a:r>
              <a:rPr lang="ja-JP" altLang="en-US" dirty="0"/>
              <a:t>何をどう計画するのか</a:t>
            </a:r>
            <a:endParaRPr kumimoji="1" lang="ja-JP" altLang="en-US" dirty="0"/>
          </a:p>
        </p:txBody>
      </p:sp>
      <p:sp>
        <p:nvSpPr>
          <p:cNvPr id="1316" name="コンテンツ プレースホルダー 5"/>
          <p:cNvSpPr>
            <a:spLocks noGrp="1"/>
          </p:cNvSpPr>
          <p:nvPr>
            <p:ph sz="quarter" idx="1"/>
          </p:nvPr>
        </p:nvSpPr>
        <p:spPr/>
        <p:txBody>
          <a:bodyPr>
            <a:normAutofit fontScale="92500" lnSpcReduction="10000"/>
          </a:bodyPr>
          <a:lstStyle/>
          <a:p>
            <a:r>
              <a:rPr lang="ja-JP" altLang="en-US" dirty="0"/>
              <a:t>チェックリスト（</a:t>
            </a:r>
            <a:r>
              <a:rPr lang="en-US" altLang="ja-JP" dirty="0"/>
              <a:t>Digital Curation Centre (DCC)</a:t>
            </a:r>
            <a:r>
              <a:rPr lang="ja-JP" altLang="en-US" dirty="0"/>
              <a:t>）</a:t>
            </a:r>
            <a:endParaRPr lang="en-US" altLang="ja-JP" dirty="0"/>
          </a:p>
          <a:p>
            <a:pPr marL="257175" indent="0">
              <a:buNone/>
            </a:pPr>
            <a:r>
              <a:rPr lang="en-US" altLang="ja-JP" dirty="0"/>
              <a:t>http://www.dcc.ac.uk/resources/data-management-plans/checklist</a:t>
            </a:r>
            <a:endParaRPr lang="ja-JP" altLang="en-US" dirty="0"/>
          </a:p>
          <a:p>
            <a:r>
              <a:rPr kumimoji="1" lang="ja-JP" altLang="en-US" dirty="0"/>
              <a:t>計画書に含める可能性のある情報：</a:t>
            </a:r>
            <a:endParaRPr kumimoji="1" lang="en-US" altLang="ja-JP" dirty="0"/>
          </a:p>
          <a:p>
            <a:pPr marL="727075" lvl="0" indent="-377825">
              <a:buClrTx/>
              <a:buFont typeface="+mj-ea"/>
              <a:buAutoNum type="circleNumDbPlain"/>
            </a:pPr>
            <a:r>
              <a:rPr lang="ja-JP" altLang="en-US" dirty="0">
                <a:solidFill>
                  <a:prstClr val="black"/>
                </a:solidFill>
              </a:rPr>
              <a:t>管理上のデータ</a:t>
            </a:r>
          </a:p>
          <a:p>
            <a:pPr marL="727075" lvl="0" indent="-377825">
              <a:buClrTx/>
              <a:buFont typeface="+mj-ea"/>
              <a:buAutoNum type="circleNumDbPlain"/>
            </a:pPr>
            <a:r>
              <a:rPr lang="ja-JP" altLang="en-US" dirty="0">
                <a:solidFill>
                  <a:prstClr val="black"/>
                </a:solidFill>
              </a:rPr>
              <a:t>データ収集に関すること</a:t>
            </a:r>
            <a:endParaRPr lang="en-US" altLang="ja-JP" sz="2000" dirty="0">
              <a:solidFill>
                <a:prstClr val="black"/>
              </a:solidFill>
            </a:endParaRPr>
          </a:p>
          <a:p>
            <a:pPr marL="727075" lvl="0" indent="-377825">
              <a:buClrTx/>
              <a:buFont typeface="+mj-ea"/>
              <a:buAutoNum type="circleNumDbPlain"/>
            </a:pPr>
            <a:r>
              <a:rPr lang="ja-JP" altLang="en-US" dirty="0"/>
              <a:t>文書化とメタデータに関すること　</a:t>
            </a:r>
            <a:endParaRPr lang="en-US" altLang="ja-JP" dirty="0"/>
          </a:p>
          <a:p>
            <a:pPr marL="727075" lvl="0" indent="-377825">
              <a:buClrTx/>
              <a:buFont typeface="+mj-ea"/>
              <a:buAutoNum type="circleNumDbPlain"/>
            </a:pPr>
            <a:r>
              <a:rPr lang="ja-JP" altLang="en-US" dirty="0"/>
              <a:t>倫理・法律のコンプライアンスに関すること</a:t>
            </a:r>
          </a:p>
          <a:p>
            <a:pPr marL="727075" lvl="0" indent="-377825">
              <a:buClrTx/>
              <a:buFont typeface="+mj-ea"/>
              <a:buAutoNum type="circleNumDbPlain"/>
            </a:pPr>
            <a:r>
              <a:rPr lang="ja-JP" altLang="en-US" dirty="0"/>
              <a:t>保管とバックアップに関すること</a:t>
            </a:r>
          </a:p>
          <a:p>
            <a:pPr marL="727075" lvl="0" indent="-377825">
              <a:buClrTx/>
              <a:buFont typeface="+mj-ea"/>
              <a:buAutoNum type="circleNumDbPlain"/>
            </a:pPr>
            <a:r>
              <a:rPr lang="ja-JP" altLang="en-US" dirty="0"/>
              <a:t>選定と保存に関すること</a:t>
            </a:r>
          </a:p>
          <a:p>
            <a:pPr marL="727075" lvl="0" indent="-377825">
              <a:buClrTx/>
              <a:buFont typeface="+mj-ea"/>
              <a:buAutoNum type="circleNumDbPlain"/>
            </a:pPr>
            <a:r>
              <a:rPr lang="ja-JP" altLang="en-US" dirty="0"/>
              <a:t>データ共有に関すること</a:t>
            </a:r>
          </a:p>
          <a:p>
            <a:pPr marL="727075" lvl="0" indent="-377825">
              <a:buClrTx/>
              <a:buFont typeface="+mj-ea"/>
              <a:buAutoNum type="circleNumDbPlain"/>
            </a:pPr>
            <a:r>
              <a:rPr lang="ja-JP" altLang="en-US" dirty="0"/>
              <a:t>責任とリソースに関すること</a:t>
            </a:r>
            <a:endParaRPr kumimoji="1" lang="en-US" altLang="ja-JP" dirty="0"/>
          </a:p>
        </p:txBody>
      </p:sp>
    </p:spTree>
    <p:extLst>
      <p:ext uri="{BB962C8B-B14F-4D97-AF65-F5344CB8AC3E}">
        <p14:creationId xmlns:p14="http://schemas.microsoft.com/office/powerpoint/2010/main" val="11598399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1" name="タイトル 4"/>
          <p:cNvSpPr>
            <a:spLocks noGrp="1"/>
          </p:cNvSpPr>
          <p:nvPr>
            <p:ph type="title"/>
          </p:nvPr>
        </p:nvSpPr>
        <p:spPr/>
        <p:txBody>
          <a:bodyPr/>
          <a:lstStyle/>
          <a:p>
            <a:r>
              <a:rPr lang="ja-JP" altLang="en-US" dirty="0"/>
              <a:t>①管理上のデータ</a:t>
            </a:r>
            <a:endParaRPr kumimoji="1" lang="ja-JP" altLang="en-US" dirty="0"/>
          </a:p>
        </p:txBody>
      </p:sp>
      <p:sp>
        <p:nvSpPr>
          <p:cNvPr id="1243" name="コンテンツ プレースホルダー 5"/>
          <p:cNvSpPr>
            <a:spLocks noGrp="1"/>
          </p:cNvSpPr>
          <p:nvPr>
            <p:ph sz="quarter" idx="1"/>
          </p:nvPr>
        </p:nvSpPr>
        <p:spPr/>
        <p:txBody>
          <a:bodyPr>
            <a:noAutofit/>
          </a:bodyPr>
          <a:lstStyle/>
          <a:p>
            <a:pPr marL="633413" lvl="0" indent="-284163">
              <a:lnSpc>
                <a:spcPct val="90000"/>
              </a:lnSpc>
              <a:buClr>
                <a:srgbClr val="72A376"/>
              </a:buClr>
              <a:buFont typeface="Wingdings 3"/>
              <a:buChar char=""/>
            </a:pPr>
            <a:r>
              <a:rPr lang="ja-JP" altLang="en-US" sz="1800" dirty="0">
                <a:solidFill>
                  <a:prstClr val="black"/>
                </a:solidFill>
              </a:rPr>
              <a:t>助成機関や所属機関が定めた関連IDは？</a:t>
            </a:r>
          </a:p>
          <a:p>
            <a:pPr marL="633413" lvl="0" indent="-284163">
              <a:lnSpc>
                <a:spcPct val="90000"/>
              </a:lnSpc>
              <a:buClr>
                <a:srgbClr val="72A376"/>
              </a:buClr>
              <a:buFont typeface="Wingdings 3"/>
              <a:buChar char=""/>
            </a:pPr>
            <a:r>
              <a:rPr lang="ja-JP" altLang="en-US" sz="1800" dirty="0">
                <a:solidFill>
                  <a:prstClr val="black"/>
                </a:solidFill>
              </a:rPr>
              <a:t>助成機関・助成金番号は？</a:t>
            </a:r>
          </a:p>
          <a:p>
            <a:pPr marL="633413" lvl="0" indent="-284163">
              <a:lnSpc>
                <a:spcPct val="90000"/>
              </a:lnSpc>
              <a:buClr>
                <a:srgbClr val="72A376"/>
              </a:buClr>
              <a:buFont typeface="Wingdings 3"/>
              <a:buChar char=""/>
            </a:pPr>
            <a:r>
              <a:rPr lang="ja-JP" altLang="en-US" sz="1800" dirty="0">
                <a:solidFill>
                  <a:prstClr val="black"/>
                </a:solidFill>
              </a:rPr>
              <a:t>プロジェクト名称・内容・連絡先は？</a:t>
            </a:r>
          </a:p>
          <a:p>
            <a:pPr marL="1134900" lvl="0" indent="-342900">
              <a:lnSpc>
                <a:spcPct val="90000"/>
              </a:lnSpc>
              <a:buClr>
                <a:srgbClr val="72A376"/>
              </a:buClr>
              <a:buFont typeface="Wingdings"/>
              <a:buChar char="Ø"/>
            </a:pPr>
            <a:r>
              <a:rPr lang="ja-JP" altLang="en-US" sz="1400" dirty="0">
                <a:solidFill>
                  <a:prstClr val="black"/>
                </a:solidFill>
              </a:rPr>
              <a:t>データ収集・生成の目的</a:t>
            </a:r>
          </a:p>
          <a:p>
            <a:pPr marL="633413" lvl="0" indent="-284163">
              <a:lnSpc>
                <a:spcPct val="90000"/>
              </a:lnSpc>
              <a:buClr>
                <a:srgbClr val="72A376"/>
              </a:buClr>
              <a:buFont typeface="Wingdings 3"/>
              <a:buChar char=""/>
            </a:pPr>
            <a:r>
              <a:rPr lang="ja-JP" altLang="en-US" sz="1800" dirty="0">
                <a:solidFill>
                  <a:prstClr val="black"/>
                </a:solidFill>
              </a:rPr>
              <a:t>PIもしくは主要研究者名、その個人識別子は？</a:t>
            </a:r>
          </a:p>
          <a:p>
            <a:pPr marL="633413" lvl="0" indent="-284163">
              <a:lnSpc>
                <a:spcPct val="90000"/>
              </a:lnSpc>
              <a:buClr>
                <a:srgbClr val="72A376"/>
              </a:buClr>
              <a:buFont typeface="Wingdings 3"/>
              <a:buChar char=""/>
            </a:pPr>
            <a:r>
              <a:rPr lang="ja-JP" altLang="en-US" sz="1800" dirty="0">
                <a:solidFill>
                  <a:prstClr val="black"/>
                </a:solidFill>
              </a:rPr>
              <a:t>データ管理計画書の作成日・最終更新日は？</a:t>
            </a:r>
          </a:p>
          <a:p>
            <a:pPr marL="633413" lvl="0" indent="-284163">
              <a:lnSpc>
                <a:spcPct val="90000"/>
              </a:lnSpc>
              <a:buClr>
                <a:srgbClr val="72A376"/>
              </a:buClr>
              <a:buFont typeface="Wingdings 3"/>
              <a:buChar char=""/>
            </a:pPr>
            <a:r>
              <a:rPr lang="ja-JP" altLang="en-US" sz="1800" dirty="0">
                <a:solidFill>
                  <a:prstClr val="black"/>
                </a:solidFill>
              </a:rPr>
              <a:t>関連するポリシーは？</a:t>
            </a:r>
          </a:p>
          <a:p>
            <a:pPr marL="792000" lvl="0" indent="0">
              <a:lnSpc>
                <a:spcPct val="90000"/>
              </a:lnSpc>
              <a:buClr>
                <a:srgbClr val="72A376"/>
              </a:buClr>
              <a:buNone/>
            </a:pPr>
            <a:r>
              <a:rPr lang="ja-JP" altLang="en-US" sz="1400" dirty="0">
                <a:solidFill>
                  <a:prstClr val="black"/>
                </a:solidFill>
              </a:rPr>
              <a:t>考慮すべき問題：</a:t>
            </a:r>
          </a:p>
          <a:p>
            <a:pPr marL="1134900" lvl="0" indent="-342900">
              <a:lnSpc>
                <a:spcPct val="90000"/>
              </a:lnSpc>
              <a:buClr>
                <a:srgbClr val="72A376"/>
              </a:buClr>
              <a:buFont typeface="Wingdings"/>
              <a:buChar char="Ø"/>
            </a:pPr>
            <a:r>
              <a:rPr lang="ja-JP" altLang="en-US" sz="1400" dirty="0">
                <a:solidFill>
                  <a:prstClr val="black"/>
                </a:solidFill>
              </a:rPr>
              <a:t>何か既存の手続きに則っているか。</a:t>
            </a:r>
            <a:endParaRPr lang="ja-JP" altLang="en-US" sz="1800" dirty="0">
              <a:solidFill>
                <a:prstClr val="black"/>
              </a:solidFill>
            </a:endParaRPr>
          </a:p>
          <a:p>
            <a:pPr marL="1134900" lvl="0" indent="-342900">
              <a:lnSpc>
                <a:spcPct val="90000"/>
              </a:lnSpc>
              <a:buClr>
                <a:srgbClr val="72A376"/>
              </a:buClr>
              <a:buFont typeface="Wingdings"/>
              <a:buChar char="Ø"/>
            </a:pPr>
            <a:r>
              <a:rPr lang="ja-JP" altLang="en-US" sz="1400" dirty="0">
                <a:solidFill>
                  <a:prstClr val="black"/>
                </a:solidFill>
              </a:rPr>
              <a:t>所属部局等はデータ管理ガイドラインを有しているか。</a:t>
            </a:r>
          </a:p>
          <a:p>
            <a:pPr marL="1134900" lvl="0" indent="-342900">
              <a:lnSpc>
                <a:spcPct val="90000"/>
              </a:lnSpc>
              <a:buClr>
                <a:srgbClr val="72A376"/>
              </a:buClr>
              <a:buFont typeface="Wingdings"/>
              <a:buChar char="Ø"/>
            </a:pPr>
            <a:r>
              <a:rPr lang="ja-JP" altLang="en-US" sz="1400" dirty="0">
                <a:solidFill>
                  <a:prstClr val="black"/>
                </a:solidFill>
              </a:rPr>
              <a:t>所属機関はデータの保護やセキュリティに関するポリシーを有しているか。</a:t>
            </a:r>
          </a:p>
          <a:p>
            <a:pPr marL="1134900" lvl="0" indent="-342900">
              <a:lnSpc>
                <a:spcPct val="90000"/>
              </a:lnSpc>
              <a:buClr>
                <a:srgbClr val="72A376"/>
              </a:buClr>
              <a:buFont typeface="Wingdings"/>
              <a:buChar char="Ø"/>
            </a:pPr>
            <a:r>
              <a:rPr lang="ja-JP" altLang="en-US" sz="1400" dirty="0">
                <a:solidFill>
                  <a:prstClr val="black"/>
                </a:solidFill>
              </a:rPr>
              <a:t>所属機関や助成機関は研究データ管理ポリシーを有しているか。</a:t>
            </a:r>
          </a:p>
          <a:p>
            <a:pPr marL="1134900" lvl="0" indent="-342900">
              <a:lnSpc>
                <a:spcPct val="90000"/>
              </a:lnSpc>
              <a:buClr>
                <a:srgbClr val="72A376"/>
              </a:buClr>
              <a:buFont typeface="Wingdings"/>
              <a:buChar char="Ø"/>
            </a:pPr>
            <a:r>
              <a:rPr lang="ja-JP" altLang="en-US" sz="1400" dirty="0">
                <a:solidFill>
                  <a:prstClr val="black"/>
                </a:solidFill>
              </a:rPr>
              <a:t>何らかの公式規格を採用したか。</a:t>
            </a:r>
          </a:p>
          <a:p>
            <a:pPr marL="622300" lvl="0" indent="-273050">
              <a:lnSpc>
                <a:spcPct val="90000"/>
              </a:lnSpc>
              <a:buClr>
                <a:srgbClr val="72A376"/>
              </a:buClr>
            </a:pPr>
            <a:endParaRPr kumimoji="1" lang="ja-JP" altLang="en-US" sz="1800" dirty="0"/>
          </a:p>
        </p:txBody>
      </p:sp>
      <p:sp>
        <p:nvSpPr>
          <p:cNvPr id="5" name="テキスト ボックス 4"/>
          <p:cNvSpPr txBox="1"/>
          <p:nvPr/>
        </p:nvSpPr>
        <p:spPr>
          <a:xfrm>
            <a:off x="6904014" y="4512606"/>
            <a:ext cx="1999265" cy="307777"/>
          </a:xfrm>
          <a:prstGeom prst="rect">
            <a:avLst/>
          </a:prstGeom>
          <a:noFill/>
          <a:ln w="3175">
            <a:solidFill>
              <a:schemeClr val="tx1"/>
            </a:solidFill>
          </a:ln>
        </p:spPr>
        <p:txBody>
          <a:bodyPr wrap="none" rtlCol="0" anchor="ctr" anchorCtr="1">
            <a:spAutoFit/>
          </a:bodyPr>
          <a:lstStyle/>
          <a:p>
            <a:pPr algn="ctr"/>
            <a:r>
              <a:rPr kumimoji="1" lang="ja-JP" altLang="en-US" sz="1400" dirty="0"/>
              <a:t>＞第</a:t>
            </a:r>
            <a:r>
              <a:rPr kumimoji="1" lang="en-US" altLang="ja-JP" sz="1400" dirty="0"/>
              <a:t>5</a:t>
            </a:r>
            <a:r>
              <a:rPr kumimoji="1" lang="ja-JP" altLang="en-US" sz="1400" dirty="0"/>
              <a:t>章、第</a:t>
            </a:r>
            <a:r>
              <a:rPr kumimoji="1" lang="en-US" altLang="ja-JP" sz="1400" dirty="0"/>
              <a:t>6</a:t>
            </a:r>
            <a:r>
              <a:rPr kumimoji="1" lang="ja-JP" altLang="en-US" sz="1400" dirty="0"/>
              <a:t>章も参照</a:t>
            </a:r>
          </a:p>
        </p:txBody>
      </p:sp>
      <p:sp>
        <p:nvSpPr>
          <p:cNvPr id="6" name="テキスト ボックス 5"/>
          <p:cNvSpPr txBox="1"/>
          <p:nvPr/>
        </p:nvSpPr>
        <p:spPr>
          <a:xfrm>
            <a:off x="7758487" y="4204829"/>
            <a:ext cx="1361271" cy="307777"/>
          </a:xfrm>
          <a:prstGeom prst="rect">
            <a:avLst/>
          </a:prstGeom>
          <a:noFill/>
          <a:ln w="3175">
            <a:solidFill>
              <a:schemeClr val="tx1"/>
            </a:solidFill>
          </a:ln>
        </p:spPr>
        <p:txBody>
          <a:bodyPr wrap="none" rtlCol="0" anchor="ctr" anchorCtr="1">
            <a:spAutoFit/>
          </a:bodyPr>
          <a:lstStyle/>
          <a:p>
            <a:pPr algn="ctr"/>
            <a:r>
              <a:rPr kumimoji="1" lang="ja-JP" altLang="en-US" sz="1400" dirty="0"/>
              <a:t>＞第</a:t>
            </a:r>
            <a:r>
              <a:rPr lang="en-US" altLang="ja-JP" sz="1400" dirty="0"/>
              <a:t>3</a:t>
            </a:r>
            <a:r>
              <a:rPr kumimoji="1" lang="ja-JP" altLang="en-US" sz="1400" dirty="0"/>
              <a:t>章も参照</a:t>
            </a:r>
          </a:p>
        </p:txBody>
      </p:sp>
      <p:sp>
        <p:nvSpPr>
          <p:cNvPr id="7" name="テキスト ボックス 6"/>
          <p:cNvSpPr txBox="1"/>
          <p:nvPr/>
        </p:nvSpPr>
        <p:spPr>
          <a:xfrm>
            <a:off x="6192180" y="3897052"/>
            <a:ext cx="1999265" cy="307777"/>
          </a:xfrm>
          <a:prstGeom prst="rect">
            <a:avLst/>
          </a:prstGeom>
          <a:noFill/>
          <a:ln w="3175">
            <a:solidFill>
              <a:schemeClr val="tx1"/>
            </a:solidFill>
          </a:ln>
        </p:spPr>
        <p:txBody>
          <a:bodyPr wrap="none" rtlCol="0" anchor="ctr" anchorCtr="1">
            <a:spAutoFit/>
          </a:bodyPr>
          <a:lstStyle/>
          <a:p>
            <a:pPr algn="ctr"/>
            <a:r>
              <a:rPr kumimoji="1" lang="ja-JP" altLang="en-US" sz="1400" dirty="0"/>
              <a:t>＞第</a:t>
            </a:r>
            <a:r>
              <a:rPr kumimoji="1" lang="en-US" altLang="ja-JP" sz="1400" dirty="0"/>
              <a:t>5</a:t>
            </a:r>
            <a:r>
              <a:rPr kumimoji="1" lang="ja-JP" altLang="en-US" sz="1400" dirty="0"/>
              <a:t>章、第</a:t>
            </a:r>
            <a:r>
              <a:rPr kumimoji="1" lang="en-US" altLang="ja-JP" sz="1400" dirty="0"/>
              <a:t>6</a:t>
            </a:r>
            <a:r>
              <a:rPr kumimoji="1" lang="ja-JP" altLang="en-US" sz="1400" dirty="0"/>
              <a:t>章も参照</a:t>
            </a:r>
          </a:p>
        </p:txBody>
      </p:sp>
      <p:sp>
        <p:nvSpPr>
          <p:cNvPr id="8" name="テキスト ボックス 7"/>
          <p:cNvSpPr txBox="1"/>
          <p:nvPr/>
        </p:nvSpPr>
        <p:spPr>
          <a:xfrm>
            <a:off x="4509907" y="4788000"/>
            <a:ext cx="1361271" cy="307777"/>
          </a:xfrm>
          <a:prstGeom prst="rect">
            <a:avLst/>
          </a:prstGeom>
          <a:noFill/>
          <a:ln w="3175">
            <a:solidFill>
              <a:schemeClr val="tx1"/>
            </a:solidFill>
          </a:ln>
        </p:spPr>
        <p:txBody>
          <a:bodyPr wrap="none" rtlCol="0" anchor="ctr" anchorCtr="1">
            <a:spAutoFit/>
          </a:bodyPr>
          <a:lstStyle/>
          <a:p>
            <a:pPr algn="ctr"/>
            <a:r>
              <a:rPr kumimoji="1" lang="ja-JP" altLang="en-US" sz="1400" dirty="0"/>
              <a:t>＞第</a:t>
            </a:r>
            <a:r>
              <a:rPr kumimoji="1" lang="en-US" altLang="ja-JP" sz="1400" dirty="0"/>
              <a:t>4</a:t>
            </a:r>
            <a:r>
              <a:rPr kumimoji="1" lang="ja-JP" altLang="en-US" sz="1400" dirty="0"/>
              <a:t>章も参照</a:t>
            </a:r>
          </a:p>
        </p:txBody>
      </p:sp>
    </p:spTree>
    <p:extLst>
      <p:ext uri="{BB962C8B-B14F-4D97-AF65-F5344CB8AC3E}">
        <p14:creationId xmlns:p14="http://schemas.microsoft.com/office/powerpoint/2010/main" val="4915540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 name="タイトル 4"/>
          <p:cNvSpPr>
            <a:spLocks noGrp="1"/>
          </p:cNvSpPr>
          <p:nvPr>
            <p:ph type="title"/>
          </p:nvPr>
        </p:nvSpPr>
        <p:spPr/>
        <p:txBody>
          <a:bodyPr/>
          <a:lstStyle/>
          <a:p>
            <a:r>
              <a:rPr lang="ja-JP" altLang="en-US" dirty="0"/>
              <a:t>②データ収集に関すること</a:t>
            </a:r>
            <a:endParaRPr kumimoji="1" lang="ja-JP" altLang="en-US" dirty="0"/>
          </a:p>
        </p:txBody>
      </p:sp>
      <p:sp>
        <p:nvSpPr>
          <p:cNvPr id="1251" name="コンテンツ プレースホルダー 5"/>
          <p:cNvSpPr>
            <a:spLocks noGrp="1"/>
          </p:cNvSpPr>
          <p:nvPr>
            <p:ph sz="quarter" idx="1"/>
          </p:nvPr>
        </p:nvSpPr>
        <p:spPr/>
        <p:txBody>
          <a:bodyPr>
            <a:normAutofit/>
          </a:bodyPr>
          <a:lstStyle/>
          <a:p>
            <a:pPr marL="622300" lvl="0" indent="-273050">
              <a:buClr>
                <a:srgbClr val="72A376"/>
              </a:buClr>
            </a:pPr>
            <a:r>
              <a:rPr lang="ja-JP" altLang="en-US" dirty="0">
                <a:solidFill>
                  <a:prstClr val="black"/>
                </a:solidFill>
              </a:rPr>
              <a:t>どのようなデータを収集・生成するのか</a:t>
            </a:r>
          </a:p>
          <a:p>
            <a:pPr marL="648001" lvl="0" indent="0">
              <a:buClr>
                <a:srgbClr val="72A376"/>
              </a:buClr>
              <a:buNone/>
            </a:pPr>
            <a:r>
              <a:rPr lang="ja-JP" altLang="en-US" sz="2000" dirty="0">
                <a:solidFill>
                  <a:prstClr val="black"/>
                </a:solidFill>
              </a:rPr>
              <a:t>考慮すべき問題：</a:t>
            </a:r>
          </a:p>
          <a:p>
            <a:pPr marL="1007999" lvl="0" indent="-359998">
              <a:buClr>
                <a:srgbClr val="72A376"/>
              </a:buClr>
              <a:buFont typeface="Wingdings"/>
              <a:buChar char="Ø"/>
            </a:pPr>
            <a:r>
              <a:rPr lang="ja-JP" altLang="en-US" sz="2000" dirty="0">
                <a:solidFill>
                  <a:prstClr val="black"/>
                </a:solidFill>
              </a:rPr>
              <a:t>データの種別・フォーマット・容量</a:t>
            </a:r>
            <a:endParaRPr lang="ja-JP" altLang="en-US" dirty="0">
              <a:solidFill>
                <a:prstClr val="black"/>
              </a:solidFill>
            </a:endParaRPr>
          </a:p>
          <a:p>
            <a:pPr marL="1007999" lvl="0" indent="-359998">
              <a:buClr>
                <a:srgbClr val="72A376"/>
              </a:buClr>
              <a:buFont typeface="Wingdings"/>
              <a:buChar char="Ø"/>
            </a:pPr>
            <a:r>
              <a:rPr lang="ja-JP" altLang="en-US" sz="2000" dirty="0">
                <a:solidFill>
                  <a:prstClr val="black"/>
                </a:solidFill>
              </a:rPr>
              <a:t>選択したフォーマット・ソフトウェアはデータの共有・長期アクセスに適しているか。</a:t>
            </a:r>
          </a:p>
          <a:p>
            <a:pPr marL="1007999" lvl="0" indent="-359998">
              <a:buClr>
                <a:srgbClr val="72A376"/>
              </a:buClr>
              <a:buFont typeface="Wingdings"/>
              <a:buChar char="Ø"/>
            </a:pPr>
            <a:r>
              <a:rPr lang="ja-JP" altLang="en-US" sz="2000" dirty="0">
                <a:solidFill>
                  <a:prstClr val="black"/>
                </a:solidFill>
              </a:rPr>
              <a:t>再利用できる既存のデータはあるか。</a:t>
            </a:r>
          </a:p>
          <a:p>
            <a:pPr marL="622300" lvl="0" indent="-273050">
              <a:buClr>
                <a:srgbClr val="72A376"/>
              </a:buClr>
            </a:pPr>
            <a:r>
              <a:rPr lang="ja-JP" altLang="en-US" dirty="0">
                <a:solidFill>
                  <a:prstClr val="black"/>
                </a:solidFill>
              </a:rPr>
              <a:t>どのようにデータを収集・生成するのか</a:t>
            </a:r>
          </a:p>
          <a:p>
            <a:pPr marL="648001" lvl="0" indent="0">
              <a:buClr>
                <a:srgbClr val="72A376"/>
              </a:buClr>
              <a:buNone/>
            </a:pPr>
            <a:r>
              <a:rPr lang="ja-JP" altLang="en-US" sz="2000" dirty="0">
                <a:solidFill>
                  <a:prstClr val="black"/>
                </a:solidFill>
              </a:rPr>
              <a:t>考慮すべき問題：</a:t>
            </a:r>
          </a:p>
          <a:p>
            <a:pPr marL="1007999" lvl="0" indent="-359998">
              <a:buClr>
                <a:srgbClr val="72A376"/>
              </a:buClr>
              <a:buFont typeface="Wingdings"/>
              <a:buChar char="Ø"/>
            </a:pPr>
            <a:r>
              <a:rPr lang="ja-JP" altLang="en-US" sz="2000" dirty="0">
                <a:solidFill>
                  <a:prstClr val="black"/>
                </a:solidFill>
              </a:rPr>
              <a:t>どの標準・方法論を用いるのか。</a:t>
            </a:r>
            <a:endParaRPr lang="ja-JP" altLang="en-US" dirty="0">
              <a:solidFill>
                <a:prstClr val="black"/>
              </a:solidFill>
            </a:endParaRPr>
          </a:p>
          <a:p>
            <a:pPr marL="1007999" lvl="0" indent="-359998">
              <a:buClr>
                <a:srgbClr val="72A376"/>
              </a:buClr>
              <a:buFont typeface="Wingdings"/>
              <a:buChar char="Ø"/>
            </a:pPr>
            <a:r>
              <a:rPr lang="ja-JP" altLang="en-US" sz="2000" dirty="0">
                <a:solidFill>
                  <a:prstClr val="black"/>
                </a:solidFill>
              </a:rPr>
              <a:t>フォルダやファイルをどのように構造化するのか。</a:t>
            </a:r>
          </a:p>
          <a:p>
            <a:pPr marL="1007999" lvl="0" indent="-359998">
              <a:buClr>
                <a:srgbClr val="72A376"/>
              </a:buClr>
              <a:buFont typeface="Wingdings"/>
              <a:buChar char="Ø"/>
            </a:pPr>
            <a:r>
              <a:rPr lang="ja-JP" altLang="en-US" sz="2000" dirty="0">
                <a:solidFill>
                  <a:prstClr val="black"/>
                </a:solidFill>
              </a:rPr>
              <a:t>バージョン管理をどのように行うのか。</a:t>
            </a:r>
          </a:p>
        </p:txBody>
      </p:sp>
      <p:sp>
        <p:nvSpPr>
          <p:cNvPr id="5" name="テキスト ボックス 4"/>
          <p:cNvSpPr txBox="1"/>
          <p:nvPr/>
        </p:nvSpPr>
        <p:spPr>
          <a:xfrm>
            <a:off x="7325528" y="1268928"/>
            <a:ext cx="1361270" cy="307777"/>
          </a:xfrm>
          <a:prstGeom prst="rect">
            <a:avLst/>
          </a:prstGeom>
          <a:noFill/>
          <a:ln w="3175">
            <a:solidFill>
              <a:schemeClr val="tx1"/>
            </a:solidFill>
          </a:ln>
        </p:spPr>
        <p:txBody>
          <a:bodyPr wrap="none" rtlCol="0" anchor="ctr" anchorCtr="1">
            <a:spAutoFit/>
          </a:bodyPr>
          <a:lstStyle/>
          <a:p>
            <a:pPr algn="ctr"/>
            <a:r>
              <a:rPr kumimoji="1" lang="ja-JP" altLang="en-US" sz="1400" dirty="0"/>
              <a:t>＞第</a:t>
            </a:r>
            <a:r>
              <a:rPr kumimoji="1" lang="en-US" altLang="ja-JP" sz="1400" dirty="0"/>
              <a:t>3</a:t>
            </a:r>
            <a:r>
              <a:rPr kumimoji="1" lang="ja-JP" altLang="en-US" sz="1400" dirty="0"/>
              <a:t>章も参照</a:t>
            </a:r>
          </a:p>
        </p:txBody>
      </p:sp>
      <p:sp>
        <p:nvSpPr>
          <p:cNvPr id="6" name="テキスト ボックス 5"/>
          <p:cNvSpPr txBox="1"/>
          <p:nvPr/>
        </p:nvSpPr>
        <p:spPr>
          <a:xfrm>
            <a:off x="7325529" y="3636000"/>
            <a:ext cx="1361271" cy="307777"/>
          </a:xfrm>
          <a:prstGeom prst="rect">
            <a:avLst/>
          </a:prstGeom>
          <a:noFill/>
          <a:ln w="3175">
            <a:solidFill>
              <a:schemeClr val="tx1"/>
            </a:solidFill>
          </a:ln>
        </p:spPr>
        <p:txBody>
          <a:bodyPr wrap="none" rtlCol="0" anchor="ctr" anchorCtr="1">
            <a:spAutoFit/>
          </a:bodyPr>
          <a:lstStyle/>
          <a:p>
            <a:pPr algn="ctr"/>
            <a:r>
              <a:rPr kumimoji="1" lang="ja-JP" altLang="en-US" sz="1400" dirty="0"/>
              <a:t>＞第</a:t>
            </a:r>
            <a:r>
              <a:rPr kumimoji="1" lang="en-US" altLang="ja-JP" sz="1400" dirty="0"/>
              <a:t>4</a:t>
            </a:r>
            <a:r>
              <a:rPr kumimoji="1" lang="ja-JP" altLang="en-US" sz="1400" dirty="0"/>
              <a:t>章も参照</a:t>
            </a:r>
          </a:p>
        </p:txBody>
      </p:sp>
    </p:spTree>
    <p:extLst>
      <p:ext uri="{BB962C8B-B14F-4D97-AF65-F5344CB8AC3E}">
        <p14:creationId xmlns:p14="http://schemas.microsoft.com/office/powerpoint/2010/main" val="24278067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8" name="タイトル 4"/>
          <p:cNvSpPr>
            <a:spLocks noGrp="1"/>
          </p:cNvSpPr>
          <p:nvPr>
            <p:ph type="title"/>
          </p:nvPr>
        </p:nvSpPr>
        <p:spPr/>
        <p:txBody>
          <a:bodyPr/>
          <a:lstStyle/>
          <a:p>
            <a:r>
              <a:rPr lang="ja-JP" altLang="en-US" dirty="0"/>
              <a:t>③文書化とメタデータに関すること</a:t>
            </a:r>
            <a:endParaRPr kumimoji="1" lang="ja-JP" altLang="en-US" dirty="0"/>
          </a:p>
        </p:txBody>
      </p:sp>
      <p:sp>
        <p:nvSpPr>
          <p:cNvPr id="1320" name="コンテンツ プレースホルダー 5"/>
          <p:cNvSpPr>
            <a:spLocks noGrp="1"/>
          </p:cNvSpPr>
          <p:nvPr>
            <p:ph sz="quarter" idx="1"/>
          </p:nvPr>
        </p:nvSpPr>
        <p:spPr>
          <a:xfrm>
            <a:off x="457200" y="1219200"/>
            <a:ext cx="8435280" cy="4937760"/>
          </a:xfrm>
        </p:spPr>
        <p:txBody>
          <a:bodyPr/>
          <a:lstStyle/>
          <a:p>
            <a:pPr marL="622300" lvl="0" indent="-273050">
              <a:buClr>
                <a:srgbClr val="72A376"/>
              </a:buClr>
            </a:pPr>
            <a:r>
              <a:rPr lang="ja-JP" altLang="en-US" sz="2600" dirty="0">
                <a:solidFill>
                  <a:prstClr val="black"/>
                </a:solidFill>
              </a:rPr>
              <a:t>データをどのように文書化し、どのようなメタデータを付与するのか</a:t>
            </a:r>
          </a:p>
          <a:p>
            <a:pPr marL="647998" lvl="0" indent="0">
              <a:buClr>
                <a:srgbClr val="72A376"/>
              </a:buClr>
              <a:buNone/>
            </a:pPr>
            <a:r>
              <a:rPr lang="ja-JP" altLang="en-US" sz="2000" dirty="0">
                <a:solidFill>
                  <a:prstClr val="black"/>
                </a:solidFill>
              </a:rPr>
              <a:t>考慮すべき問題：</a:t>
            </a:r>
          </a:p>
          <a:p>
            <a:pPr marL="990898" lvl="0" indent="-342900">
              <a:buClr>
                <a:srgbClr val="72A376"/>
              </a:buClr>
              <a:buFont typeface="Wingdings"/>
              <a:buChar char="Ø"/>
            </a:pPr>
            <a:r>
              <a:rPr lang="ja-JP" altLang="en-US" sz="2000" dirty="0">
                <a:solidFill>
                  <a:prstClr val="black"/>
                </a:solidFill>
              </a:rPr>
              <a:t>データが将来にわたって可読性を有し、解釈されうるためには、データにどのような情報が必要とされるか。</a:t>
            </a:r>
          </a:p>
          <a:p>
            <a:pPr marL="990898" lvl="0" indent="-342900">
              <a:buClr>
                <a:srgbClr val="72A376"/>
              </a:buClr>
              <a:buFont typeface="Wingdings"/>
              <a:buChar char="Ø"/>
            </a:pPr>
            <a:r>
              <a:rPr lang="ja-JP" altLang="en-US" sz="2000" dirty="0">
                <a:solidFill>
                  <a:prstClr val="black"/>
                </a:solidFill>
              </a:rPr>
              <a:t>どのように文書化し、メタデータを作成するか。</a:t>
            </a:r>
          </a:p>
          <a:p>
            <a:pPr marL="990898" lvl="0" indent="-342900">
              <a:buClr>
                <a:srgbClr val="72A376"/>
              </a:buClr>
              <a:buFont typeface="Wingdings"/>
              <a:buChar char="Ø"/>
            </a:pPr>
            <a:r>
              <a:rPr lang="ja-JP" altLang="en-US" sz="2000" dirty="0">
                <a:solidFill>
                  <a:prstClr val="black"/>
                </a:solidFill>
              </a:rPr>
              <a:t>どのメタデータ標準を用いるか。また、その理由は何か。</a:t>
            </a:r>
          </a:p>
          <a:p>
            <a:pPr marL="622300" lvl="0" indent="-273050">
              <a:buClr>
                <a:srgbClr val="72A376"/>
              </a:buClr>
            </a:pPr>
            <a:endParaRPr kumimoji="1" lang="ja-JP" altLang="en-US" dirty="0"/>
          </a:p>
        </p:txBody>
      </p:sp>
      <p:sp>
        <p:nvSpPr>
          <p:cNvPr id="5" name="テキスト ボックス 4"/>
          <p:cNvSpPr txBox="1"/>
          <p:nvPr/>
        </p:nvSpPr>
        <p:spPr>
          <a:xfrm>
            <a:off x="7307672" y="1664804"/>
            <a:ext cx="1361271" cy="307777"/>
          </a:xfrm>
          <a:prstGeom prst="rect">
            <a:avLst/>
          </a:prstGeom>
          <a:noFill/>
          <a:ln w="3175">
            <a:solidFill>
              <a:schemeClr val="tx1"/>
            </a:solidFill>
          </a:ln>
        </p:spPr>
        <p:txBody>
          <a:bodyPr wrap="none" rtlCol="0" anchor="ctr" anchorCtr="1">
            <a:spAutoFit/>
          </a:bodyPr>
          <a:lstStyle/>
          <a:p>
            <a:pPr algn="ctr"/>
            <a:r>
              <a:rPr kumimoji="1" lang="ja-JP" altLang="en-US" sz="1400" dirty="0"/>
              <a:t>＞第</a:t>
            </a:r>
            <a:r>
              <a:rPr kumimoji="1" lang="en-US" altLang="ja-JP" sz="1400" dirty="0"/>
              <a:t>4</a:t>
            </a:r>
            <a:r>
              <a:rPr kumimoji="1" lang="ja-JP" altLang="en-US" sz="1400" dirty="0"/>
              <a:t>章も参照</a:t>
            </a:r>
          </a:p>
        </p:txBody>
      </p:sp>
    </p:spTree>
    <p:extLst>
      <p:ext uri="{BB962C8B-B14F-4D97-AF65-F5344CB8AC3E}">
        <p14:creationId xmlns:p14="http://schemas.microsoft.com/office/powerpoint/2010/main" val="30355253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2" name="タイトル 4"/>
          <p:cNvSpPr>
            <a:spLocks noGrp="1"/>
          </p:cNvSpPr>
          <p:nvPr>
            <p:ph type="title"/>
          </p:nvPr>
        </p:nvSpPr>
        <p:spPr/>
        <p:txBody>
          <a:bodyPr>
            <a:normAutofit fontScale="90000"/>
          </a:bodyPr>
          <a:lstStyle/>
          <a:p>
            <a:r>
              <a:rPr lang="ja-JP" altLang="en-US" dirty="0"/>
              <a:t>④倫理・法律のコンプライアンスに関すること</a:t>
            </a:r>
            <a:endParaRPr kumimoji="1" lang="ja-JP" altLang="en-US" dirty="0"/>
          </a:p>
        </p:txBody>
      </p:sp>
      <p:sp>
        <p:nvSpPr>
          <p:cNvPr id="1324" name="コンテンツ プレースホルダー 5"/>
          <p:cNvSpPr>
            <a:spLocks noGrp="1"/>
          </p:cNvSpPr>
          <p:nvPr>
            <p:ph sz="quarter" idx="1"/>
          </p:nvPr>
        </p:nvSpPr>
        <p:spPr/>
        <p:txBody>
          <a:bodyPr>
            <a:normAutofit fontScale="92500" lnSpcReduction="10000"/>
          </a:bodyPr>
          <a:lstStyle/>
          <a:p>
            <a:pPr marL="622300" lvl="0" indent="-273050">
              <a:lnSpc>
                <a:spcPct val="110000"/>
              </a:lnSpc>
              <a:buClr>
                <a:srgbClr val="72A376"/>
              </a:buClr>
            </a:pPr>
            <a:r>
              <a:rPr lang="ja-JP" altLang="en-US" sz="2600" dirty="0">
                <a:solidFill>
                  <a:prstClr val="black"/>
                </a:solidFill>
              </a:rPr>
              <a:t>倫理的問題にどのように対処するのか</a:t>
            </a:r>
          </a:p>
          <a:p>
            <a:pPr marL="648000" lvl="0" indent="0">
              <a:lnSpc>
                <a:spcPct val="110000"/>
              </a:lnSpc>
              <a:buClr>
                <a:srgbClr val="72A376"/>
              </a:buClr>
              <a:buNone/>
            </a:pPr>
            <a:r>
              <a:rPr lang="ja-JP" altLang="en-US" sz="2000" dirty="0">
                <a:solidFill>
                  <a:prstClr val="black"/>
                </a:solidFill>
              </a:rPr>
              <a:t>考慮すべき問題：</a:t>
            </a:r>
          </a:p>
          <a:p>
            <a:pPr marL="990900" lvl="0" indent="-342900">
              <a:lnSpc>
                <a:spcPct val="110000"/>
              </a:lnSpc>
              <a:buClr>
                <a:srgbClr val="72A376"/>
              </a:buClr>
              <a:buFont typeface="Wingdings"/>
              <a:buChar char="Ø"/>
            </a:pPr>
            <a:r>
              <a:rPr lang="ja-JP" altLang="en-US" sz="2000" dirty="0">
                <a:solidFill>
                  <a:prstClr val="black"/>
                </a:solidFill>
              </a:rPr>
              <a:t>データの保存や共有について同意を得たか。</a:t>
            </a:r>
          </a:p>
          <a:p>
            <a:pPr marL="990900" lvl="0" indent="-342900">
              <a:lnSpc>
                <a:spcPct val="110000"/>
              </a:lnSpc>
              <a:buClr>
                <a:srgbClr val="72A376"/>
              </a:buClr>
              <a:buFont typeface="Wingdings"/>
              <a:buChar char="Ø"/>
            </a:pPr>
            <a:r>
              <a:rPr lang="ja-JP" altLang="en-US" sz="2000" dirty="0">
                <a:solidFill>
                  <a:prstClr val="black"/>
                </a:solidFill>
              </a:rPr>
              <a:t>もし必要な場合、参加者の個人識別性をどのように保護するのか。（例えば匿名化する）</a:t>
            </a:r>
          </a:p>
          <a:p>
            <a:pPr marL="990900" lvl="0" indent="-342900">
              <a:lnSpc>
                <a:spcPct val="110000"/>
              </a:lnSpc>
              <a:buClr>
                <a:srgbClr val="72A376"/>
              </a:buClr>
              <a:buFont typeface="Wingdings"/>
              <a:buChar char="Ø"/>
            </a:pPr>
            <a:r>
              <a:rPr lang="ja-JP" altLang="en-US" sz="2000" dirty="0">
                <a:solidFill>
                  <a:prstClr val="black"/>
                </a:solidFill>
              </a:rPr>
              <a:t>センシティブデータが確実に安全に保管・移動されるようにするため、どのよう</a:t>
            </a:r>
            <a:r>
              <a:rPr lang="ja-JP" altLang="en-US" sz="2000">
                <a:solidFill>
                  <a:prstClr val="black"/>
                </a:solidFill>
              </a:rPr>
              <a:t>な対処をする</a:t>
            </a:r>
            <a:r>
              <a:rPr lang="ja-JP" altLang="en-US" sz="2000" dirty="0">
                <a:solidFill>
                  <a:prstClr val="black"/>
                </a:solidFill>
              </a:rPr>
              <a:t>か。</a:t>
            </a:r>
            <a:endParaRPr lang="ja-JP" altLang="en-US" sz="2600" dirty="0">
              <a:solidFill>
                <a:prstClr val="black"/>
              </a:solidFill>
            </a:endParaRPr>
          </a:p>
          <a:p>
            <a:pPr marL="622300" lvl="0" indent="-273050">
              <a:lnSpc>
                <a:spcPct val="110000"/>
              </a:lnSpc>
              <a:buClr>
                <a:srgbClr val="72A376"/>
              </a:buClr>
            </a:pPr>
            <a:r>
              <a:rPr lang="ja-JP" altLang="en-US" sz="2600" dirty="0">
                <a:solidFill>
                  <a:prstClr val="black"/>
                </a:solidFill>
              </a:rPr>
              <a:t>著作権や知的財産権に関する問題にどのように対処するのか</a:t>
            </a:r>
          </a:p>
          <a:p>
            <a:pPr marL="648000" lvl="0" indent="0">
              <a:lnSpc>
                <a:spcPct val="110000"/>
              </a:lnSpc>
              <a:buClr>
                <a:srgbClr val="72A376"/>
              </a:buClr>
              <a:buNone/>
            </a:pPr>
            <a:r>
              <a:rPr lang="ja-JP" altLang="en-US" sz="2000" dirty="0">
                <a:solidFill>
                  <a:prstClr val="black"/>
                </a:solidFill>
              </a:rPr>
              <a:t>考慮すべき問題：</a:t>
            </a:r>
          </a:p>
          <a:p>
            <a:pPr marL="990900" lvl="0" indent="-342900">
              <a:lnSpc>
                <a:spcPct val="110000"/>
              </a:lnSpc>
              <a:buClr>
                <a:srgbClr val="72A376"/>
              </a:buClr>
              <a:buFont typeface="Wingdings"/>
              <a:buChar char="Ø"/>
            </a:pPr>
            <a:r>
              <a:rPr lang="ja-JP" altLang="en-US" sz="2000" dirty="0">
                <a:solidFill>
                  <a:prstClr val="black"/>
                </a:solidFill>
              </a:rPr>
              <a:t>データの所有者は誰か。</a:t>
            </a:r>
          </a:p>
          <a:p>
            <a:pPr marL="990900" lvl="0" indent="-342900">
              <a:lnSpc>
                <a:spcPct val="110000"/>
              </a:lnSpc>
              <a:buClr>
                <a:srgbClr val="72A376"/>
              </a:buClr>
              <a:buFont typeface="Wingdings"/>
              <a:buChar char="Ø"/>
            </a:pPr>
            <a:r>
              <a:rPr lang="ja-JP" altLang="en-US" sz="2000" dirty="0">
                <a:solidFill>
                  <a:prstClr val="black"/>
                </a:solidFill>
              </a:rPr>
              <a:t>再利用のためどのようなライセンスを付与するか。</a:t>
            </a:r>
          </a:p>
          <a:p>
            <a:pPr marL="990900" lvl="0" indent="-342900">
              <a:lnSpc>
                <a:spcPct val="110000"/>
              </a:lnSpc>
              <a:buClr>
                <a:srgbClr val="72A376"/>
              </a:buClr>
              <a:buFont typeface="Wingdings"/>
              <a:buChar char="Ø"/>
            </a:pPr>
            <a:r>
              <a:rPr lang="ja-JP" altLang="en-US" sz="2000" dirty="0">
                <a:solidFill>
                  <a:prstClr val="black"/>
                </a:solidFill>
              </a:rPr>
              <a:t>第三者による再利用について何らかの制限があるか。</a:t>
            </a:r>
            <a:endParaRPr lang="ja-JP" altLang="en-US" sz="2600" dirty="0">
              <a:solidFill>
                <a:prstClr val="black"/>
              </a:solidFill>
            </a:endParaRPr>
          </a:p>
          <a:p>
            <a:pPr marL="622300" lvl="0" indent="-273050">
              <a:lnSpc>
                <a:spcPct val="110000"/>
              </a:lnSpc>
              <a:buClr>
                <a:srgbClr val="72A376"/>
              </a:buClr>
            </a:pPr>
            <a:endParaRPr kumimoji="1" lang="ja-JP" altLang="en-US" dirty="0"/>
          </a:p>
        </p:txBody>
      </p:sp>
      <p:sp>
        <p:nvSpPr>
          <p:cNvPr id="5" name="テキスト ボックス 4"/>
          <p:cNvSpPr txBox="1"/>
          <p:nvPr/>
        </p:nvSpPr>
        <p:spPr>
          <a:xfrm>
            <a:off x="7325529" y="1219200"/>
            <a:ext cx="1361271" cy="307777"/>
          </a:xfrm>
          <a:prstGeom prst="rect">
            <a:avLst/>
          </a:prstGeom>
          <a:noFill/>
          <a:ln w="3175">
            <a:solidFill>
              <a:schemeClr val="tx1"/>
            </a:solidFill>
          </a:ln>
        </p:spPr>
        <p:txBody>
          <a:bodyPr wrap="none" rtlCol="0" anchor="ctr" anchorCtr="1">
            <a:spAutoFit/>
          </a:bodyPr>
          <a:lstStyle/>
          <a:p>
            <a:pPr algn="ctr"/>
            <a:r>
              <a:rPr kumimoji="1" lang="ja-JP" altLang="en-US" sz="1400" dirty="0"/>
              <a:t>＞第</a:t>
            </a:r>
            <a:r>
              <a:rPr lang="en-US" altLang="ja-JP" sz="1400" dirty="0"/>
              <a:t>5</a:t>
            </a:r>
            <a:r>
              <a:rPr kumimoji="1" lang="ja-JP" altLang="en-US" sz="1400" dirty="0"/>
              <a:t>章も参照</a:t>
            </a:r>
          </a:p>
        </p:txBody>
      </p:sp>
      <p:sp>
        <p:nvSpPr>
          <p:cNvPr id="6" name="テキスト ボックス 5"/>
          <p:cNvSpPr txBox="1"/>
          <p:nvPr/>
        </p:nvSpPr>
        <p:spPr>
          <a:xfrm>
            <a:off x="7325528" y="4149080"/>
            <a:ext cx="1361271" cy="307777"/>
          </a:xfrm>
          <a:prstGeom prst="rect">
            <a:avLst/>
          </a:prstGeom>
          <a:noFill/>
          <a:ln w="3175">
            <a:solidFill>
              <a:schemeClr val="tx1"/>
            </a:solidFill>
          </a:ln>
        </p:spPr>
        <p:txBody>
          <a:bodyPr wrap="none" rtlCol="0" anchor="ctr" anchorCtr="1">
            <a:spAutoFit/>
          </a:bodyPr>
          <a:lstStyle/>
          <a:p>
            <a:pPr algn="ctr"/>
            <a:r>
              <a:rPr kumimoji="1" lang="ja-JP" altLang="en-US" sz="1400" dirty="0"/>
              <a:t>＞第</a:t>
            </a:r>
            <a:r>
              <a:rPr lang="en-US" altLang="ja-JP" sz="1400" dirty="0"/>
              <a:t>5</a:t>
            </a:r>
            <a:r>
              <a:rPr kumimoji="1" lang="ja-JP" altLang="en-US" sz="1400" dirty="0"/>
              <a:t>章も参照</a:t>
            </a:r>
          </a:p>
        </p:txBody>
      </p:sp>
    </p:spTree>
    <p:extLst>
      <p:ext uri="{BB962C8B-B14F-4D97-AF65-F5344CB8AC3E}">
        <p14:creationId xmlns:p14="http://schemas.microsoft.com/office/powerpoint/2010/main" val="7608140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6" name="タイトル 4"/>
          <p:cNvSpPr>
            <a:spLocks noGrp="1"/>
          </p:cNvSpPr>
          <p:nvPr>
            <p:ph type="title"/>
          </p:nvPr>
        </p:nvSpPr>
        <p:spPr/>
        <p:txBody>
          <a:bodyPr/>
          <a:lstStyle/>
          <a:p>
            <a:r>
              <a:rPr lang="ja-JP" altLang="en-US" dirty="0"/>
              <a:t>⑤保管とバックアップに関すること</a:t>
            </a:r>
            <a:endParaRPr kumimoji="1" lang="ja-JP" altLang="en-US" dirty="0"/>
          </a:p>
        </p:txBody>
      </p:sp>
      <p:sp>
        <p:nvSpPr>
          <p:cNvPr id="1328" name="コンテンツ プレースホルダー 5"/>
          <p:cNvSpPr>
            <a:spLocks noGrp="1"/>
          </p:cNvSpPr>
          <p:nvPr>
            <p:ph sz="quarter" idx="1"/>
          </p:nvPr>
        </p:nvSpPr>
        <p:spPr/>
        <p:txBody>
          <a:bodyPr>
            <a:noAutofit/>
          </a:bodyPr>
          <a:lstStyle/>
          <a:p>
            <a:pPr marL="622300" lvl="0" indent="-273050">
              <a:buClr>
                <a:srgbClr val="72A376"/>
              </a:buClr>
            </a:pPr>
            <a:r>
              <a:rPr lang="ja-JP" altLang="en-US" sz="2000" dirty="0">
                <a:solidFill>
                  <a:prstClr val="black"/>
                </a:solidFill>
              </a:rPr>
              <a:t>研究期間中、データをどのように保管・バックアップするのか</a:t>
            </a:r>
          </a:p>
          <a:p>
            <a:pPr marL="648000" lvl="0" indent="0">
              <a:buClr>
                <a:srgbClr val="72A376"/>
              </a:buClr>
              <a:buNone/>
            </a:pPr>
            <a:r>
              <a:rPr lang="ja-JP" altLang="en-US" sz="2000" dirty="0">
                <a:solidFill>
                  <a:prstClr val="black"/>
                </a:solidFill>
              </a:rPr>
              <a:t>考慮すべき問題：</a:t>
            </a:r>
          </a:p>
          <a:p>
            <a:pPr marL="990900" lvl="0" indent="-342900">
              <a:buClr>
                <a:srgbClr val="72A376"/>
              </a:buClr>
              <a:buFont typeface="Wingdings"/>
              <a:buChar char="Ø"/>
            </a:pPr>
            <a:r>
              <a:rPr lang="ja-JP" altLang="en-US" sz="2000" dirty="0">
                <a:solidFill>
                  <a:prstClr val="black"/>
                </a:solidFill>
              </a:rPr>
              <a:t>十分なストレージを有しているか。あるいは、付加サービス利用に必要な料金を含める必要があるか。</a:t>
            </a:r>
          </a:p>
          <a:p>
            <a:pPr marL="990900" lvl="0" indent="-342900">
              <a:buClr>
                <a:srgbClr val="72A376"/>
              </a:buClr>
              <a:buFont typeface="Wingdings"/>
              <a:buChar char="Ø"/>
            </a:pPr>
            <a:r>
              <a:rPr lang="ja-JP" altLang="en-US" sz="2000" dirty="0">
                <a:solidFill>
                  <a:prstClr val="black"/>
                </a:solidFill>
              </a:rPr>
              <a:t>データをどのようにバックアップするか。</a:t>
            </a:r>
          </a:p>
          <a:p>
            <a:pPr marL="990900" lvl="0" indent="-342900">
              <a:buClr>
                <a:srgbClr val="72A376"/>
              </a:buClr>
              <a:buFont typeface="Wingdings"/>
              <a:buChar char="Ø"/>
            </a:pPr>
            <a:r>
              <a:rPr lang="ja-JP" altLang="en-US" sz="2000" dirty="0">
                <a:solidFill>
                  <a:prstClr val="black"/>
                </a:solidFill>
              </a:rPr>
              <a:t>障害発生時、データはどのようにリカバリされるか。</a:t>
            </a:r>
          </a:p>
          <a:p>
            <a:pPr marL="622300" lvl="0" indent="-273050">
              <a:buClr>
                <a:srgbClr val="72A376"/>
              </a:buClr>
            </a:pPr>
            <a:r>
              <a:rPr lang="ja-JP" altLang="en-US" sz="2000" dirty="0">
                <a:solidFill>
                  <a:prstClr val="black"/>
                </a:solidFill>
              </a:rPr>
              <a:t>アクセス制限やセキュリティ確保をどのように管理するのか</a:t>
            </a:r>
          </a:p>
          <a:p>
            <a:pPr marL="622300" lvl="0" indent="-273050">
              <a:buClr>
                <a:srgbClr val="72A376"/>
              </a:buClr>
            </a:pPr>
            <a:endParaRPr kumimoji="1" lang="ja-JP" altLang="en-US" sz="2000" dirty="0"/>
          </a:p>
        </p:txBody>
      </p:sp>
      <p:sp>
        <p:nvSpPr>
          <p:cNvPr id="5" name="テキスト ボックス 4"/>
          <p:cNvSpPr txBox="1"/>
          <p:nvPr/>
        </p:nvSpPr>
        <p:spPr>
          <a:xfrm>
            <a:off x="6732240" y="3933056"/>
            <a:ext cx="1361270" cy="307777"/>
          </a:xfrm>
          <a:prstGeom prst="rect">
            <a:avLst/>
          </a:prstGeom>
          <a:noFill/>
          <a:ln w="3175">
            <a:solidFill>
              <a:schemeClr val="tx1"/>
            </a:solidFill>
          </a:ln>
        </p:spPr>
        <p:txBody>
          <a:bodyPr wrap="none" rtlCol="0" anchor="ctr" anchorCtr="1">
            <a:spAutoFit/>
          </a:bodyPr>
          <a:lstStyle/>
          <a:p>
            <a:pPr algn="ctr"/>
            <a:r>
              <a:rPr kumimoji="1" lang="ja-JP" altLang="en-US" sz="1400" dirty="0"/>
              <a:t>＞第</a:t>
            </a:r>
            <a:r>
              <a:rPr kumimoji="1" lang="en-US" altLang="ja-JP" sz="1400" dirty="0"/>
              <a:t>3</a:t>
            </a:r>
            <a:r>
              <a:rPr kumimoji="1" lang="ja-JP" altLang="en-US" sz="1400" dirty="0"/>
              <a:t>章も参照</a:t>
            </a:r>
          </a:p>
        </p:txBody>
      </p:sp>
    </p:spTree>
    <p:extLst>
      <p:ext uri="{BB962C8B-B14F-4D97-AF65-F5344CB8AC3E}">
        <p14:creationId xmlns:p14="http://schemas.microsoft.com/office/powerpoint/2010/main" val="35145481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0" name="タイトル 4"/>
          <p:cNvSpPr>
            <a:spLocks noGrp="1"/>
          </p:cNvSpPr>
          <p:nvPr>
            <p:ph type="title"/>
          </p:nvPr>
        </p:nvSpPr>
        <p:spPr/>
        <p:txBody>
          <a:bodyPr/>
          <a:lstStyle/>
          <a:p>
            <a:r>
              <a:rPr lang="ja-JP" altLang="en-US" dirty="0"/>
              <a:t>⑥選定と保存に関すること</a:t>
            </a:r>
            <a:endParaRPr kumimoji="1" lang="ja-JP" altLang="en-US" dirty="0"/>
          </a:p>
        </p:txBody>
      </p:sp>
      <p:sp>
        <p:nvSpPr>
          <p:cNvPr id="1332" name="コンテンツ プレースホルダー 5"/>
          <p:cNvSpPr>
            <a:spLocks noGrp="1"/>
          </p:cNvSpPr>
          <p:nvPr>
            <p:ph sz="quarter" idx="1"/>
          </p:nvPr>
        </p:nvSpPr>
        <p:spPr/>
        <p:txBody>
          <a:bodyPr>
            <a:normAutofit/>
          </a:bodyPr>
          <a:lstStyle/>
          <a:p>
            <a:pPr marL="622300" lvl="0" indent="-273050">
              <a:buClr>
                <a:srgbClr val="72A376"/>
              </a:buClr>
            </a:pPr>
            <a:r>
              <a:rPr lang="ja-JP" altLang="en-US" sz="2600" dirty="0">
                <a:solidFill>
                  <a:prstClr val="black"/>
                </a:solidFill>
              </a:rPr>
              <a:t>どのデータを保持・共有・保存すべきか</a:t>
            </a:r>
          </a:p>
          <a:p>
            <a:pPr marL="648000" lvl="0" indent="0">
              <a:buClr>
                <a:srgbClr val="72A376"/>
              </a:buClr>
              <a:buNone/>
            </a:pPr>
            <a:r>
              <a:rPr lang="ja-JP" altLang="en-US" sz="2000" dirty="0">
                <a:solidFill>
                  <a:prstClr val="black"/>
                </a:solidFill>
              </a:rPr>
              <a:t>考慮すべき問題：</a:t>
            </a:r>
          </a:p>
          <a:p>
            <a:pPr marL="990900" lvl="0" indent="-342900">
              <a:buClr>
                <a:srgbClr val="72A376"/>
              </a:buClr>
              <a:buFont typeface="Wingdings"/>
              <a:buChar char="Ø"/>
            </a:pPr>
            <a:r>
              <a:rPr lang="ja-JP" altLang="en-US" sz="2000" dirty="0">
                <a:solidFill>
                  <a:prstClr val="black"/>
                </a:solidFill>
              </a:rPr>
              <a:t>契約上、もしくは法的、もしくは規制上の理由で、保持あるいは破棄しなければならないデータは何か。</a:t>
            </a:r>
          </a:p>
          <a:p>
            <a:pPr marL="990900" lvl="0" indent="-342900">
              <a:buClr>
                <a:srgbClr val="72A376"/>
              </a:buClr>
              <a:buFont typeface="Wingdings"/>
              <a:buChar char="Ø"/>
            </a:pPr>
            <a:r>
              <a:rPr lang="ja-JP" altLang="en-US" sz="2000" dirty="0">
                <a:solidFill>
                  <a:prstClr val="black"/>
                </a:solidFill>
              </a:rPr>
              <a:t>保存するその他のデータをどのように決定するか。</a:t>
            </a:r>
            <a:endParaRPr lang="en-US" altLang="ja-JP" sz="2000" dirty="0">
              <a:solidFill>
                <a:prstClr val="black"/>
              </a:solidFill>
            </a:endParaRPr>
          </a:p>
          <a:p>
            <a:pPr marL="990900" lvl="0" indent="-342900">
              <a:buClr>
                <a:srgbClr val="72A376"/>
              </a:buClr>
              <a:buFont typeface="Wingdings"/>
              <a:buChar char="Ø"/>
            </a:pPr>
            <a:r>
              <a:rPr lang="ja-JP" altLang="en-US" sz="2000" dirty="0">
                <a:solidFill>
                  <a:prstClr val="black"/>
                </a:solidFill>
              </a:rPr>
              <a:t>データはどの程度の期間、保持・保存するか。</a:t>
            </a:r>
          </a:p>
          <a:p>
            <a:pPr marL="622300" lvl="0" indent="-273050">
              <a:buClr>
                <a:srgbClr val="72A376"/>
              </a:buClr>
            </a:pPr>
            <a:r>
              <a:rPr lang="ja-JP" altLang="en-US" sz="2600" dirty="0">
                <a:solidFill>
                  <a:prstClr val="black"/>
                </a:solidFill>
              </a:rPr>
              <a:t>データセットの長期保存計画</a:t>
            </a:r>
            <a:r>
              <a:rPr lang="ja-JP" altLang="en-US" dirty="0">
                <a:solidFill>
                  <a:prstClr val="black"/>
                </a:solidFill>
              </a:rPr>
              <a:t>はどのような内容か</a:t>
            </a:r>
            <a:endParaRPr lang="ja-JP" altLang="en-US" sz="2600" dirty="0">
              <a:solidFill>
                <a:prstClr val="black"/>
              </a:solidFill>
            </a:endParaRPr>
          </a:p>
          <a:p>
            <a:pPr marL="648000" lvl="0" indent="0">
              <a:buClr>
                <a:srgbClr val="72A376"/>
              </a:buClr>
              <a:buNone/>
            </a:pPr>
            <a:r>
              <a:rPr lang="ja-JP" altLang="en-US" sz="2000" dirty="0">
                <a:solidFill>
                  <a:prstClr val="black"/>
                </a:solidFill>
              </a:rPr>
              <a:t>考慮すべき問題：</a:t>
            </a:r>
          </a:p>
          <a:p>
            <a:pPr marL="990900" lvl="0" indent="-342900">
              <a:buClr>
                <a:srgbClr val="72A376"/>
              </a:buClr>
              <a:buFont typeface="Wingdings"/>
              <a:buChar char="Ø"/>
            </a:pPr>
            <a:r>
              <a:rPr lang="ja-JP" altLang="en-US" sz="2000" dirty="0">
                <a:solidFill>
                  <a:prstClr val="black"/>
                </a:solidFill>
              </a:rPr>
              <a:t>どこに（リポジトリやアーカイブ等）データを保存するか。</a:t>
            </a:r>
            <a:endParaRPr lang="ja-JP" altLang="en-US" sz="2600" dirty="0">
              <a:solidFill>
                <a:prstClr val="black"/>
              </a:solidFill>
            </a:endParaRPr>
          </a:p>
          <a:p>
            <a:pPr marL="622300" lvl="0" indent="-273050">
              <a:buClr>
                <a:srgbClr val="72A376"/>
              </a:buClr>
            </a:pPr>
            <a:endParaRPr kumimoji="1" lang="ja-JP" altLang="en-US" dirty="0"/>
          </a:p>
        </p:txBody>
      </p:sp>
      <p:sp>
        <p:nvSpPr>
          <p:cNvPr id="5" name="テキスト ボックス 4"/>
          <p:cNvSpPr txBox="1"/>
          <p:nvPr/>
        </p:nvSpPr>
        <p:spPr>
          <a:xfrm>
            <a:off x="6480212" y="4941168"/>
            <a:ext cx="1999265" cy="307777"/>
          </a:xfrm>
          <a:prstGeom prst="rect">
            <a:avLst/>
          </a:prstGeom>
          <a:noFill/>
          <a:ln w="3175">
            <a:solidFill>
              <a:schemeClr val="tx1"/>
            </a:solidFill>
          </a:ln>
        </p:spPr>
        <p:txBody>
          <a:bodyPr wrap="none" rtlCol="0" anchor="ctr" anchorCtr="1">
            <a:spAutoFit/>
          </a:bodyPr>
          <a:lstStyle/>
          <a:p>
            <a:pPr algn="ctr"/>
            <a:r>
              <a:rPr kumimoji="1" lang="ja-JP" altLang="en-US" sz="1400" dirty="0"/>
              <a:t>＞第</a:t>
            </a:r>
            <a:r>
              <a:rPr kumimoji="1" lang="en-US" altLang="ja-JP" sz="1400" dirty="0"/>
              <a:t>3</a:t>
            </a:r>
            <a:r>
              <a:rPr kumimoji="1" lang="ja-JP" altLang="en-US" sz="1400" dirty="0"/>
              <a:t>章、第</a:t>
            </a:r>
            <a:r>
              <a:rPr kumimoji="1" lang="en-US" altLang="ja-JP" sz="1400" dirty="0"/>
              <a:t>5</a:t>
            </a:r>
            <a:r>
              <a:rPr lang="ja-JP" altLang="en-US" sz="1400" dirty="0"/>
              <a:t>章</a:t>
            </a:r>
            <a:r>
              <a:rPr kumimoji="1" lang="ja-JP" altLang="en-US" sz="1400" dirty="0"/>
              <a:t>も参照</a:t>
            </a:r>
          </a:p>
        </p:txBody>
      </p:sp>
    </p:spTree>
    <p:extLst>
      <p:ext uri="{BB962C8B-B14F-4D97-AF65-F5344CB8AC3E}">
        <p14:creationId xmlns:p14="http://schemas.microsoft.com/office/powerpoint/2010/main" val="40391264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0" name="タイトル 4"/>
          <p:cNvSpPr>
            <a:spLocks noGrp="1"/>
          </p:cNvSpPr>
          <p:nvPr>
            <p:ph type="title"/>
          </p:nvPr>
        </p:nvSpPr>
        <p:spPr/>
        <p:txBody>
          <a:bodyPr/>
          <a:lstStyle/>
          <a:p>
            <a:r>
              <a:rPr lang="ja-JP" altLang="en-US" dirty="0"/>
              <a:t>⑦データ共有に関すること</a:t>
            </a:r>
            <a:endParaRPr kumimoji="1" lang="ja-JP" altLang="en-US" dirty="0"/>
          </a:p>
        </p:txBody>
      </p:sp>
      <p:sp>
        <p:nvSpPr>
          <p:cNvPr id="1332" name="コンテンツ プレースホルダー 5"/>
          <p:cNvSpPr>
            <a:spLocks noGrp="1"/>
          </p:cNvSpPr>
          <p:nvPr>
            <p:ph sz="quarter" idx="1"/>
          </p:nvPr>
        </p:nvSpPr>
        <p:spPr/>
        <p:txBody>
          <a:bodyPr>
            <a:normAutofit/>
          </a:bodyPr>
          <a:lstStyle/>
          <a:p>
            <a:pPr marL="622300" lvl="0" indent="-273050">
              <a:buClr>
                <a:srgbClr val="72A376"/>
              </a:buClr>
            </a:pPr>
            <a:r>
              <a:rPr lang="ja-JP" altLang="en-US" sz="2600" dirty="0">
                <a:solidFill>
                  <a:prstClr val="black"/>
                </a:solidFill>
              </a:rPr>
              <a:t>どのように共有するか</a:t>
            </a:r>
          </a:p>
          <a:p>
            <a:pPr marL="622300" lvl="0" indent="-273050">
              <a:buClr>
                <a:srgbClr val="72A376"/>
              </a:buClr>
            </a:pPr>
            <a:r>
              <a:rPr lang="ja-JP" altLang="en-US" sz="2600" dirty="0">
                <a:solidFill>
                  <a:prstClr val="black"/>
                </a:solidFill>
              </a:rPr>
              <a:t>データ共有に何らかの制限が必要か</a:t>
            </a:r>
          </a:p>
          <a:p>
            <a:pPr marL="349250" lvl="0" indent="0">
              <a:buClr>
                <a:srgbClr val="72A376"/>
              </a:buClr>
              <a:buNone/>
            </a:pPr>
            <a:endParaRPr lang="ja-JP" altLang="en-US" sz="2600" dirty="0">
              <a:solidFill>
                <a:prstClr val="black"/>
              </a:solidFill>
            </a:endParaRPr>
          </a:p>
          <a:p>
            <a:pPr marL="622300" lvl="0" indent="-273050">
              <a:buClr>
                <a:srgbClr val="72A376"/>
              </a:buClr>
            </a:pPr>
            <a:endParaRPr kumimoji="1" lang="ja-JP" altLang="en-US" dirty="0"/>
          </a:p>
        </p:txBody>
      </p:sp>
      <p:sp>
        <p:nvSpPr>
          <p:cNvPr id="5" name="テキスト ボックス 4"/>
          <p:cNvSpPr txBox="1"/>
          <p:nvPr/>
        </p:nvSpPr>
        <p:spPr>
          <a:xfrm>
            <a:off x="6984268" y="1219200"/>
            <a:ext cx="1361270" cy="307777"/>
          </a:xfrm>
          <a:prstGeom prst="rect">
            <a:avLst/>
          </a:prstGeom>
          <a:noFill/>
          <a:ln w="3175">
            <a:solidFill>
              <a:schemeClr val="tx1"/>
            </a:solidFill>
          </a:ln>
        </p:spPr>
        <p:txBody>
          <a:bodyPr wrap="none" rtlCol="0" anchor="ctr" anchorCtr="1">
            <a:spAutoFit/>
          </a:bodyPr>
          <a:lstStyle/>
          <a:p>
            <a:pPr algn="ctr"/>
            <a:r>
              <a:rPr kumimoji="1" lang="ja-JP" altLang="en-US" sz="1400" dirty="0"/>
              <a:t>＞第</a:t>
            </a:r>
            <a:r>
              <a:rPr kumimoji="1" lang="en-US" altLang="ja-JP" sz="1400" dirty="0"/>
              <a:t>3</a:t>
            </a:r>
            <a:r>
              <a:rPr kumimoji="1" lang="ja-JP" altLang="en-US" sz="1400" dirty="0"/>
              <a:t>章も参照</a:t>
            </a:r>
          </a:p>
        </p:txBody>
      </p:sp>
    </p:spTree>
    <p:extLst>
      <p:ext uri="{BB962C8B-B14F-4D97-AF65-F5344CB8AC3E}">
        <p14:creationId xmlns:p14="http://schemas.microsoft.com/office/powerpoint/2010/main" val="26724176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0" name="タイトル 4"/>
          <p:cNvSpPr>
            <a:spLocks noGrp="1"/>
          </p:cNvSpPr>
          <p:nvPr>
            <p:ph type="title"/>
          </p:nvPr>
        </p:nvSpPr>
        <p:spPr/>
        <p:txBody>
          <a:bodyPr>
            <a:normAutofit/>
          </a:bodyPr>
          <a:lstStyle/>
          <a:p>
            <a:r>
              <a:rPr lang="ja-JP" altLang="en-US" dirty="0"/>
              <a:t>⑧責任とリソースに関すること</a:t>
            </a:r>
            <a:endParaRPr kumimoji="1" lang="ja-JP" altLang="en-US" dirty="0"/>
          </a:p>
        </p:txBody>
      </p:sp>
      <p:sp>
        <p:nvSpPr>
          <p:cNvPr id="1332" name="コンテンツ プレースホルダー 5"/>
          <p:cNvSpPr>
            <a:spLocks noGrp="1"/>
          </p:cNvSpPr>
          <p:nvPr>
            <p:ph sz="quarter" idx="1"/>
          </p:nvPr>
        </p:nvSpPr>
        <p:spPr/>
        <p:txBody>
          <a:bodyPr>
            <a:normAutofit/>
          </a:bodyPr>
          <a:lstStyle/>
          <a:p>
            <a:pPr marL="288000" lvl="0" indent="-288000">
              <a:buClr>
                <a:srgbClr val="72A376"/>
              </a:buClr>
            </a:pPr>
            <a:r>
              <a:rPr lang="ja-JP" altLang="en-US" dirty="0">
                <a:solidFill>
                  <a:prstClr val="black"/>
                </a:solidFill>
              </a:rPr>
              <a:t>責任とリソースに関すること</a:t>
            </a:r>
            <a:endParaRPr lang="en-US" altLang="ja-JP" sz="2000" dirty="0">
              <a:solidFill>
                <a:prstClr val="black"/>
              </a:solidFill>
            </a:endParaRPr>
          </a:p>
          <a:p>
            <a:pPr marL="622300" lvl="0" indent="-273050">
              <a:buClr>
                <a:srgbClr val="72A376"/>
              </a:buClr>
            </a:pPr>
            <a:r>
              <a:rPr lang="ja-JP" altLang="en-US" sz="2600" dirty="0">
                <a:solidFill>
                  <a:prstClr val="black"/>
                </a:solidFill>
              </a:rPr>
              <a:t>データ管理の責任者は誰か</a:t>
            </a:r>
          </a:p>
          <a:p>
            <a:pPr marL="622300" lvl="0" indent="-273050">
              <a:buClr>
                <a:srgbClr val="72A376"/>
              </a:buClr>
            </a:pPr>
            <a:r>
              <a:rPr lang="ja-JP" altLang="en-US" sz="2600" dirty="0">
                <a:solidFill>
                  <a:prstClr val="black"/>
                </a:solidFill>
              </a:rPr>
              <a:t>計画を実行するために、どのようなリソースが必要か</a:t>
            </a:r>
          </a:p>
          <a:p>
            <a:pPr marL="349250" lvl="0" indent="0">
              <a:buClr>
                <a:srgbClr val="72A376"/>
              </a:buClr>
              <a:buNone/>
            </a:pPr>
            <a:endParaRPr lang="ja-JP" altLang="en-US" sz="2600" dirty="0">
              <a:solidFill>
                <a:prstClr val="black"/>
              </a:solidFill>
            </a:endParaRPr>
          </a:p>
          <a:p>
            <a:pPr marL="622300" lvl="0" indent="-273050">
              <a:buClr>
                <a:srgbClr val="72A376"/>
              </a:buClr>
            </a:pPr>
            <a:endParaRPr kumimoji="1" lang="ja-JP" altLang="en-US" dirty="0"/>
          </a:p>
        </p:txBody>
      </p:sp>
    </p:spTree>
    <p:extLst>
      <p:ext uri="{BB962C8B-B14F-4D97-AF65-F5344CB8AC3E}">
        <p14:creationId xmlns:p14="http://schemas.microsoft.com/office/powerpoint/2010/main" val="41382785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7" name="タイトル 1"/>
          <p:cNvSpPr>
            <a:spLocks noGrp="1"/>
          </p:cNvSpPr>
          <p:nvPr>
            <p:ph type="title"/>
          </p:nvPr>
        </p:nvSpPr>
        <p:spPr/>
        <p:txBody>
          <a:bodyPr/>
          <a:lstStyle/>
          <a:p>
            <a:r>
              <a:rPr kumimoji="1" lang="en-US" altLang="ja-JP" dirty="0"/>
              <a:t>2.3.2 </a:t>
            </a:r>
            <a:r>
              <a:rPr kumimoji="1" lang="ja-JP" altLang="en-US" dirty="0"/>
              <a:t>データ管理計画作成ツール</a:t>
            </a:r>
          </a:p>
        </p:txBody>
      </p:sp>
      <p:sp>
        <p:nvSpPr>
          <p:cNvPr id="1259" name="コンテンツ プレースホルダー 3"/>
          <p:cNvSpPr>
            <a:spLocks noGrp="1"/>
          </p:cNvSpPr>
          <p:nvPr>
            <p:ph sz="quarter" idx="1"/>
          </p:nvPr>
        </p:nvSpPr>
        <p:spPr/>
        <p:txBody>
          <a:bodyPr/>
          <a:lstStyle/>
          <a:p>
            <a:endParaRPr kumimoji="1" lang="en-US" altLang="ja-JP" dirty="0"/>
          </a:p>
          <a:p>
            <a:r>
              <a:rPr kumimoji="1" lang="ja-JP" altLang="en-US" dirty="0"/>
              <a:t>無料で使えるデータ管理計画作成ツールを利用すると、作成の負担が少ない。</a:t>
            </a:r>
            <a:endParaRPr kumimoji="1" lang="en-US" altLang="ja-JP" dirty="0"/>
          </a:p>
          <a:p>
            <a:endParaRPr kumimoji="1" lang="en-US" altLang="ja-JP" dirty="0"/>
          </a:p>
          <a:p>
            <a:r>
              <a:rPr lang="ja-JP" altLang="en-US" dirty="0"/>
              <a:t>テンプレート等を用いて、各助成機関等の要件に則った計画書を容易に作成できる。</a:t>
            </a:r>
            <a:endParaRPr lang="en-US" altLang="ja-JP" dirty="0"/>
          </a:p>
          <a:p>
            <a:endParaRPr kumimoji="1" lang="en-US" altLang="ja-JP" dirty="0"/>
          </a:p>
          <a:p>
            <a:r>
              <a:rPr lang="ja-JP" altLang="en-US" dirty="0"/>
              <a:t>共有・公開機能により、他者の作成した計画書を参考にすることもできる。</a:t>
            </a:r>
            <a:endParaRPr lang="en-US" altLang="ja-JP" dirty="0"/>
          </a:p>
          <a:p>
            <a:pPr marL="0" indent="0">
              <a:buNone/>
            </a:pPr>
            <a:endParaRPr kumimoji="1" lang="ja-JP" altLang="en-US" dirty="0"/>
          </a:p>
        </p:txBody>
      </p:sp>
    </p:spTree>
    <p:extLst>
      <p:ext uri="{BB962C8B-B14F-4D97-AF65-F5344CB8AC3E}">
        <p14:creationId xmlns:p14="http://schemas.microsoft.com/office/powerpoint/2010/main" val="38654373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1" name="タイトル 1"/>
          <p:cNvSpPr>
            <a:spLocks noGrp="1"/>
          </p:cNvSpPr>
          <p:nvPr>
            <p:ph type="title"/>
          </p:nvPr>
        </p:nvSpPr>
        <p:spPr/>
        <p:txBody>
          <a:bodyPr/>
          <a:lstStyle/>
          <a:p>
            <a:r>
              <a:rPr lang="ja-JP" altLang="en-US" dirty="0"/>
              <a:t>ツール例</a:t>
            </a:r>
            <a:endParaRPr kumimoji="1" lang="ja-JP" altLang="en-US" dirty="0"/>
          </a:p>
        </p:txBody>
      </p:sp>
      <p:sp>
        <p:nvSpPr>
          <p:cNvPr id="1263" name="コンテンツ プレースホルダー 3"/>
          <p:cNvSpPr>
            <a:spLocks noGrp="1"/>
          </p:cNvSpPr>
          <p:nvPr>
            <p:ph sz="quarter" idx="1"/>
          </p:nvPr>
        </p:nvSpPr>
        <p:spPr/>
        <p:txBody>
          <a:bodyPr/>
          <a:lstStyle/>
          <a:p>
            <a:r>
              <a:rPr lang="en-US" altLang="ja-JP" dirty="0" err="1"/>
              <a:t>DMPTool</a:t>
            </a:r>
            <a:r>
              <a:rPr lang="ja-JP" altLang="en-US" dirty="0"/>
              <a:t>（カリフォルニア大学）</a:t>
            </a:r>
            <a:endParaRPr lang="en-US" altLang="ja-JP" dirty="0"/>
          </a:p>
          <a:p>
            <a:pPr marL="0" indent="0">
              <a:buNone/>
            </a:pPr>
            <a:r>
              <a:rPr lang="ja-JP" altLang="en-US" dirty="0"/>
              <a:t>　</a:t>
            </a:r>
            <a:r>
              <a:rPr lang="en-US" altLang="ja-JP" dirty="0"/>
              <a:t>https://dmptool.org/</a:t>
            </a:r>
          </a:p>
          <a:p>
            <a:r>
              <a:rPr lang="en-US" altLang="ja-JP" dirty="0" err="1"/>
              <a:t>DMPOnline</a:t>
            </a:r>
            <a:r>
              <a:rPr lang="ja-JP" altLang="en-US" dirty="0"/>
              <a:t>（</a:t>
            </a:r>
            <a:r>
              <a:rPr lang="en-US" altLang="ja-JP" dirty="0"/>
              <a:t>DCC</a:t>
            </a:r>
            <a:r>
              <a:rPr lang="ja-JP" altLang="en-US" dirty="0"/>
              <a:t>）</a:t>
            </a:r>
            <a:endParaRPr lang="en-US" altLang="ja-JP" dirty="0"/>
          </a:p>
          <a:p>
            <a:pPr marL="0" indent="0">
              <a:buNone/>
            </a:pPr>
            <a:r>
              <a:rPr lang="ja-JP" altLang="en-US" dirty="0"/>
              <a:t>　</a:t>
            </a:r>
            <a:r>
              <a:rPr lang="en-US" altLang="ja-JP" dirty="0"/>
              <a:t>https://dmponline.dcc.ac.uk/</a:t>
            </a:r>
            <a:endParaRPr kumimoji="1" lang="en-US" altLang="ja-JP" dirty="0"/>
          </a:p>
          <a:p>
            <a:endParaRPr kumimoji="1" lang="ja-JP" altLang="en-US" dirty="0"/>
          </a:p>
        </p:txBody>
      </p:sp>
      <p:pic>
        <p:nvPicPr>
          <p:cNvPr id="1264" name="図 4"/>
          <p:cNvPicPr>
            <a:picLocks noChangeAspect="1"/>
          </p:cNvPicPr>
          <p:nvPr/>
        </p:nvPicPr>
        <p:blipFill>
          <a:blip r:embed="rId3"/>
          <a:stretch>
            <a:fillRect/>
          </a:stretch>
        </p:blipFill>
        <p:spPr>
          <a:xfrm>
            <a:off x="452111" y="3310036"/>
            <a:ext cx="3900432" cy="3460947"/>
          </a:xfrm>
          <a:prstGeom prst="rect">
            <a:avLst/>
          </a:prstGeom>
        </p:spPr>
      </p:pic>
      <p:pic>
        <p:nvPicPr>
          <p:cNvPr id="1265" name="図 5"/>
          <p:cNvPicPr>
            <a:picLocks noChangeAspect="1"/>
          </p:cNvPicPr>
          <p:nvPr/>
        </p:nvPicPr>
        <p:blipFill>
          <a:blip r:embed="rId4"/>
          <a:stretch>
            <a:fillRect/>
          </a:stretch>
        </p:blipFill>
        <p:spPr>
          <a:xfrm>
            <a:off x="4860032" y="3310036"/>
            <a:ext cx="3564396" cy="3460385"/>
          </a:xfrm>
          <a:prstGeom prst="rect">
            <a:avLst/>
          </a:prstGeom>
        </p:spPr>
      </p:pic>
      <p:sp>
        <p:nvSpPr>
          <p:cNvPr id="1266" name="テキスト ボックス 7"/>
          <p:cNvSpPr txBox="1"/>
          <p:nvPr/>
        </p:nvSpPr>
        <p:spPr>
          <a:xfrm>
            <a:off x="6542525" y="1751164"/>
            <a:ext cx="1836204" cy="923330"/>
          </a:xfrm>
          <a:prstGeom prst="rect">
            <a:avLst/>
          </a:prstGeom>
          <a:noFill/>
        </p:spPr>
        <p:txBody>
          <a:bodyPr wrap="square" rtlCol="0">
            <a:spAutoFit/>
          </a:bodyPr>
          <a:lstStyle/>
          <a:p>
            <a:pPr algn="ctr"/>
            <a:r>
              <a:rPr kumimoji="1" lang="ja-JP" altLang="en-US" dirty="0"/>
              <a:t>誰でも無料で</a:t>
            </a:r>
            <a:endParaRPr kumimoji="1" lang="en-US" altLang="ja-JP" dirty="0"/>
          </a:p>
          <a:p>
            <a:pPr algn="ctr"/>
            <a:r>
              <a:rPr kumimoji="1" lang="ja-JP" altLang="en-US" dirty="0"/>
              <a:t>アカウント作成</a:t>
            </a:r>
            <a:endParaRPr kumimoji="1" lang="en-US" altLang="ja-JP" dirty="0"/>
          </a:p>
          <a:p>
            <a:pPr algn="ctr"/>
            <a:r>
              <a:rPr kumimoji="1" lang="ja-JP" altLang="en-US" dirty="0"/>
              <a:t>可能</a:t>
            </a:r>
          </a:p>
        </p:txBody>
      </p:sp>
      <p:sp>
        <p:nvSpPr>
          <p:cNvPr id="1267" name="円形吹き出し 8"/>
          <p:cNvSpPr/>
          <p:nvPr/>
        </p:nvSpPr>
        <p:spPr>
          <a:xfrm>
            <a:off x="6372200" y="1448780"/>
            <a:ext cx="2314600" cy="1440160"/>
          </a:xfrm>
          <a:prstGeom prst="wedgeEllipseCallout">
            <a:avLst>
              <a:gd name="adj1" fmla="val -61802"/>
              <a:gd name="adj2" fmla="val -4520"/>
            </a:avLst>
          </a:prstGeom>
          <a:noFill/>
          <a:ln w="57150">
            <a:solidFill>
              <a:schemeClr val="bg1">
                <a:lumMod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9267835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3" name="タイトル 1"/>
          <p:cNvSpPr>
            <a:spLocks noGrp="1"/>
          </p:cNvSpPr>
          <p:nvPr>
            <p:ph type="title"/>
          </p:nvPr>
        </p:nvSpPr>
        <p:spPr/>
        <p:txBody>
          <a:bodyPr/>
          <a:lstStyle/>
          <a:p>
            <a:r>
              <a:rPr kumimoji="1" lang="en-US" altLang="ja-JP" dirty="0"/>
              <a:t>2.3.3 </a:t>
            </a:r>
            <a:r>
              <a:rPr kumimoji="1" lang="ja-JP" altLang="en-US" dirty="0"/>
              <a:t>データ管理計画のサイクル</a:t>
            </a:r>
          </a:p>
        </p:txBody>
      </p:sp>
      <p:sp>
        <p:nvSpPr>
          <p:cNvPr id="1275" name="コンテンツ プレースホルダー 3"/>
          <p:cNvSpPr>
            <a:spLocks noGrp="1"/>
          </p:cNvSpPr>
          <p:nvPr>
            <p:ph sz="quarter" idx="1"/>
          </p:nvPr>
        </p:nvSpPr>
        <p:spPr/>
        <p:txBody>
          <a:bodyPr>
            <a:normAutofit/>
          </a:bodyPr>
          <a:lstStyle/>
          <a:p>
            <a:pPr marL="0" indent="0">
              <a:buNone/>
            </a:pPr>
            <a:endParaRPr lang="en-US" altLang="ja-JP" dirty="0"/>
          </a:p>
          <a:p>
            <a:pPr marL="0" indent="0">
              <a:buNone/>
            </a:pPr>
            <a:r>
              <a:rPr lang="ja-JP" altLang="en-US" dirty="0"/>
              <a:t>研究の初期段階</a:t>
            </a:r>
            <a:endParaRPr lang="en-US" altLang="ja-JP" dirty="0"/>
          </a:p>
          <a:p>
            <a:pPr marL="627063" indent="-273050"/>
            <a:r>
              <a:rPr lang="ja-JP" altLang="en-US" dirty="0"/>
              <a:t>計画の作成</a:t>
            </a:r>
            <a:endParaRPr lang="en-US" altLang="ja-JP" dirty="0"/>
          </a:p>
          <a:p>
            <a:endParaRPr lang="en-US" altLang="ja-JP" dirty="0"/>
          </a:p>
          <a:p>
            <a:pPr marL="0" indent="0">
              <a:buNone/>
            </a:pPr>
            <a:r>
              <a:rPr lang="ja-JP" altLang="en-US" dirty="0"/>
              <a:t>研究の途中段階</a:t>
            </a:r>
            <a:endParaRPr lang="en-US" altLang="ja-JP" dirty="0"/>
          </a:p>
          <a:p>
            <a:pPr marL="627063" indent="-273050"/>
            <a:r>
              <a:rPr lang="ja-JP" altLang="en-US" dirty="0"/>
              <a:t>計画の実行</a:t>
            </a:r>
            <a:endParaRPr lang="en-US" altLang="ja-JP" dirty="0"/>
          </a:p>
          <a:p>
            <a:pPr marL="627063" indent="-273050"/>
            <a:r>
              <a:rPr lang="ja-JP" altLang="en-US" dirty="0"/>
              <a:t>必要に応じて計画の修正</a:t>
            </a:r>
            <a:endParaRPr lang="en-US" altLang="ja-JP" dirty="0"/>
          </a:p>
          <a:p>
            <a:endParaRPr lang="en-US" altLang="ja-JP" dirty="0"/>
          </a:p>
          <a:p>
            <a:pPr marL="0" indent="0">
              <a:buNone/>
            </a:pPr>
            <a:r>
              <a:rPr lang="ja-JP" altLang="en-US" dirty="0"/>
              <a:t>研究終了後</a:t>
            </a:r>
            <a:endParaRPr lang="en-US" altLang="ja-JP" dirty="0"/>
          </a:p>
          <a:p>
            <a:pPr marL="627063" indent="-273050"/>
            <a:r>
              <a:rPr lang="ja-JP" altLang="en-US" dirty="0"/>
              <a:t>計画達成状況について検証</a:t>
            </a:r>
            <a:endParaRPr lang="en-US" altLang="ja-JP" dirty="0"/>
          </a:p>
          <a:p>
            <a:endParaRPr kumimoji="1" lang="ja-JP" altLang="en-US" dirty="0"/>
          </a:p>
        </p:txBody>
      </p:sp>
    </p:spTree>
    <p:extLst>
      <p:ext uri="{BB962C8B-B14F-4D97-AF65-F5344CB8AC3E}">
        <p14:creationId xmlns:p14="http://schemas.microsoft.com/office/powerpoint/2010/main" val="6510835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アース">
  <a:themeElements>
    <a:clrScheme name="エコロジー">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ユーザー定義 3">
      <a:majorFont>
        <a:latin typeface="Arial"/>
        <a:ea typeface="メイリオ"/>
        <a:cs typeface=""/>
      </a:majorFont>
      <a:minorFont>
        <a:latin typeface="Arial"/>
        <a:ea typeface="メイリオ"/>
        <a:cs typeface=""/>
      </a:minorFont>
    </a:fontScheme>
    <a:fmtScheme name="アース">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spDef>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21406</TotalTime>
  <Words>1364</Words>
  <Application>Microsoft Office PowerPoint</Application>
  <PresentationFormat>画面に合わせる (4:3)</PresentationFormat>
  <Paragraphs>256</Paragraphs>
  <Slides>20</Slides>
  <Notes>20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20</vt:i4>
      </vt:variant>
    </vt:vector>
  </HeadingPairs>
  <TitlesOfParts>
    <vt:vector size="27" baseType="lpstr">
      <vt:lpstr>ＭＳ Ｐゴシック</vt:lpstr>
      <vt:lpstr>メイリオ</vt:lpstr>
      <vt:lpstr>Arial</vt:lpstr>
      <vt:lpstr>Calibri</vt:lpstr>
      <vt:lpstr>Wingdings</vt:lpstr>
      <vt:lpstr>Wingdings 3</vt:lpstr>
      <vt:lpstr>アース</vt:lpstr>
      <vt:lpstr>2. データ管理計画</vt:lpstr>
      <vt:lpstr>2.1 データ管理計画とは</vt:lpstr>
      <vt:lpstr>2.1.1 データ管理計画（DMP）とは</vt:lpstr>
      <vt:lpstr>2.1.2 データ管理計画策定の意義</vt:lpstr>
      <vt:lpstr>2.2 データ管理計画をめぐる 国内外の動向</vt:lpstr>
      <vt:lpstr>2.2.1 データ管理計画策定の義務化</vt:lpstr>
      <vt:lpstr>2.2.2 データ管理計画策定の支援</vt:lpstr>
      <vt:lpstr>2.3 データ管理計画の実際</vt:lpstr>
      <vt:lpstr>2.3.1 何をどう計画するのか</vt:lpstr>
      <vt:lpstr>①管理上のデータ</vt:lpstr>
      <vt:lpstr>②データ収集に関すること</vt:lpstr>
      <vt:lpstr>③文書化とメタデータに関すること</vt:lpstr>
      <vt:lpstr>④倫理・法律のコンプライアンスに関すること</vt:lpstr>
      <vt:lpstr>⑤保管とバックアップに関すること</vt:lpstr>
      <vt:lpstr>⑥選定と保存に関すること</vt:lpstr>
      <vt:lpstr>⑦データ共有に関すること</vt:lpstr>
      <vt:lpstr>⑧責任とリソースに関すること</vt:lpstr>
      <vt:lpstr>2.3.2 データ管理計画作成ツール</vt:lpstr>
      <vt:lpstr>ツール例</vt:lpstr>
      <vt:lpstr>2.3.3 データ管理計画のサイクル</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cp:lastModifiedBy>西薗由依</cp:lastModifiedBy>
  <cp:revision>1022</cp:revision>
  <cp:lastPrinted>2016-06-22T00:17:20Z</cp:lastPrinted>
  <dcterms:created xsi:type="dcterms:W3CDTF">2011-01-21T05:03:45Z</dcterms:created>
  <dcterms:modified xsi:type="dcterms:W3CDTF">2017-05-28T13:08:23Z</dcterms:modified>
</cp:coreProperties>
</file>