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75" r:id="rId3"/>
    <p:sldId id="276" r:id="rId4"/>
    <p:sldId id="266" r:id="rId5"/>
    <p:sldId id="263" r:id="rId6"/>
    <p:sldId id="296" r:id="rId7"/>
    <p:sldId id="273" r:id="rId8"/>
    <p:sldId id="288" r:id="rId9"/>
    <p:sldId id="295" r:id="rId10"/>
    <p:sldId id="306" r:id="rId11"/>
    <p:sldId id="304" r:id="rId12"/>
    <p:sldId id="290" r:id="rId13"/>
    <p:sldId id="278" r:id="rId14"/>
    <p:sldId id="279" r:id="rId15"/>
    <p:sldId id="267" r:id="rId16"/>
    <p:sldId id="284" r:id="rId17"/>
    <p:sldId id="271" r:id="rId18"/>
    <p:sldId id="286" r:id="rId19"/>
    <p:sldId id="287" r:id="rId20"/>
    <p:sldId id="302" r:id="rId21"/>
    <p:sldId id="262" r:id="rId22"/>
    <p:sldId id="310" r:id="rId23"/>
    <p:sldId id="311" r:id="rId24"/>
    <p:sldId id="307" r:id="rId25"/>
    <p:sldId id="308" r:id="rId26"/>
    <p:sldId id="305" r:id="rId27"/>
    <p:sldId id="277" r:id="rId28"/>
    <p:sldId id="297" r:id="rId29"/>
    <p:sldId id="298" r:id="rId30"/>
    <p:sldId id="292" r:id="rId31"/>
    <p:sldId id="293" r:id="rId32"/>
    <p:sldId id="294" r:id="rId33"/>
    <p:sldId id="301" r:id="rId34"/>
    <p:sldId id="30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8158" autoAdjust="0"/>
  </p:normalViewPr>
  <p:slideViewPr>
    <p:cSldViewPr snapToGrid="0">
      <p:cViewPr varScale="1">
        <p:scale>
          <a:sx n="54" d="100"/>
          <a:sy n="54" d="100"/>
        </p:scale>
        <p:origin x="16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985DD-18DB-4B4C-9DA5-E91B4D7C0978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FBF14-1AFA-4737-A724-6EA3968D9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64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Regression testing is important,</a:t>
            </a:r>
            <a:r>
              <a:rPr lang="en-US" baseline="0" dirty="0" smtClean="0"/>
              <a:t> but slow</a:t>
            </a:r>
          </a:p>
          <a:p>
            <a:r>
              <a:rPr lang="en-US" baseline="0" dirty="0" smtClean="0"/>
              <a:t>In regression testing, after every change, a developer has to run this large test suite to ensure the changes he/she made did not break any existing functionality.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4923-2383-4468-8561-E5FDF915F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5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Miss-build is build where reduced</a:t>
            </a:r>
            <a:r>
              <a:rPr lang="en-US" baseline="0" dirty="0" smtClean="0"/>
              <a:t> test suite fails to detect all faults original test suite detects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4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talk about first two RQs…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4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average values are very similar across different techniques, range from ~20% up to over 50% based on type of FBDL</a:t>
            </a:r>
          </a:p>
          <a:p>
            <a:r>
              <a:rPr lang="en-US" baseline="0" dirty="0" smtClean="0"/>
              <a:t>With different test requirements to guide TSR, values are quite different</a:t>
            </a:r>
          </a:p>
          <a:p>
            <a:r>
              <a:rPr lang="en-US" baseline="0" dirty="0" smtClean="0"/>
              <a:t>Overall, FBDL is much higher than suggested by commonly measured test requirements loss (~2</a:t>
            </a:r>
            <a:r>
              <a:rPr lang="en-US" baseline="0" dirty="0" smtClean="0"/>
              <a:t>%)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FBDL_U as it gets predicted the best out of all</a:t>
            </a:r>
          </a:p>
          <a:p>
            <a:r>
              <a:rPr lang="en-US" dirty="0" smtClean="0"/>
              <a:t>Trend is correct, but stats</a:t>
            </a:r>
            <a:r>
              <a:rPr lang="en-US" baseline="0" dirty="0" smtClean="0"/>
              <a:t> not great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FBDL_U as it gets predicted the best out of all</a:t>
            </a:r>
          </a:p>
          <a:p>
            <a:r>
              <a:rPr lang="en-US" dirty="0" smtClean="0"/>
              <a:t>Trend is correct, but stats even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FBDL_C as it gets predicted the best out of all</a:t>
            </a:r>
          </a:p>
          <a:p>
            <a:r>
              <a:rPr lang="en-US" dirty="0" smtClean="0"/>
              <a:t>Seems to be better, but still not great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8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did not</a:t>
            </a:r>
            <a:r>
              <a:rPr lang="en-US" baseline="0" dirty="0" smtClean="0"/>
              <a:t> test for all algorithms, but for the ones we did evaluate are not encouraging for TSR. We encourage more research in TSR techniques, but they should be evaluated using FBDL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3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Add RQs (reworded) right after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73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6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too</a:t>
            </a:r>
            <a:r>
              <a:rPr lang="en-US" baseline="0" dirty="0" smtClean="0"/>
              <a:t> much? Any need to show?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Test-suite reduction determines what tests are redundant</a:t>
            </a:r>
            <a:r>
              <a:rPr lang="en-US" baseline="0" dirty="0" smtClean="0"/>
              <a:t> and removes them on a revision, and then uses the reduced test suite for all future runs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D4923-2383-4468-8561-E5FDF915F0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5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average values are very similar across different techniques, range from ~20% up to over 50% based on type of FBDL</a:t>
            </a:r>
          </a:p>
          <a:p>
            <a:r>
              <a:rPr lang="en-US" baseline="0" dirty="0" smtClean="0"/>
              <a:t>With different test requirements to guide TSR, values are quite different</a:t>
            </a:r>
          </a:p>
          <a:p>
            <a:r>
              <a:rPr lang="en-US" baseline="0" dirty="0" smtClean="0"/>
              <a:t>Overall, FBDL is much higher than suggested by commonly measured test-requirement loss (~2%)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88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this picture?</a:t>
            </a:r>
            <a:r>
              <a:rPr lang="en-US" baseline="0" dirty="0" smtClean="0"/>
              <a:t> Is it necessary? Does it make sense?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8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Typically,</a:t>
            </a:r>
            <a:r>
              <a:rPr lang="en-US" baseline="0" dirty="0" smtClean="0"/>
              <a:t> people would start with a passing build/tests, and do reduction on those tests</a:t>
            </a:r>
          </a:p>
          <a:p>
            <a:r>
              <a:rPr lang="en-US" baseline="0" dirty="0" smtClean="0"/>
              <a:t>The coverage-based TSR gives 0% coverage loss and small mutant loss, commonly measured in TSR research</a:t>
            </a:r>
          </a:p>
          <a:p>
            <a:r>
              <a:rPr lang="en-US" baseline="0" dirty="0" smtClean="0"/>
              <a:t>What developer actually cares about is how effectiveness TSR is at detecting faults in future builds</a:t>
            </a:r>
            <a:endParaRPr lang="en-US" dirty="0" smtClean="0"/>
          </a:p>
          <a:p>
            <a:r>
              <a:rPr lang="en-US" dirty="0" smtClean="0"/>
              <a:t>Failed tests,</a:t>
            </a:r>
            <a:r>
              <a:rPr lang="en-US" baseline="0" dirty="0" smtClean="0"/>
              <a:t> leading to failed </a:t>
            </a:r>
            <a:r>
              <a:rPr lang="en-US" baseline="0" dirty="0" smtClean="0"/>
              <a:t>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8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evaluate TSR effectiveness, we propose new metric based</a:t>
            </a:r>
            <a:r>
              <a:rPr lang="en-US" baseline="0" dirty="0" smtClean="0"/>
              <a:t> on future failed builds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is passed build, Red is failed build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Miss-build is build where reduced</a:t>
            </a:r>
            <a:r>
              <a:rPr lang="en-US" baseline="0" dirty="0" smtClean="0"/>
              <a:t> test suite fails to detect all faults original test suite detects</a:t>
            </a:r>
          </a:p>
          <a:p>
            <a:r>
              <a:rPr lang="en-US" baseline="0" dirty="0" smtClean="0"/>
              <a:t>These are the two extremes, but what about in between?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36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FBF14-1AFA-4737-A724-6EA3968D98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2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FCE2-5DB3-4595-A8EA-15645FD65D10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F210-3248-46D0-8720-F90FD6209718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7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1150-49DB-498F-AA7D-6F85DAE84CBB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7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945"/>
            <a:ext cx="91440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0AC0A-9E7C-472C-A71F-329E5B0FD06F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25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F365-CBC4-4EE3-867A-0DF6346B8C16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CF2D-7C1C-4E60-AE0D-8834966D3D21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70E0-F01D-4734-A7A2-17030569B0C7}" type="datetime1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8311-650D-4D96-B6BF-5CB30CE8AFF5}" type="datetime1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E29F-A3AB-4D10-A0B0-11CE8C831A57}" type="datetime1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5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0FF4-D1B3-49B0-BD31-BFC5B1D4CBA3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EAB7-1818-4C86-BDB9-C51CADBBD4A6}" type="datetime1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8542-F402-4BAA-8C92-224153528E4D}" type="datetime1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3153-E465-4158-B1A5-FD0BEF057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9.png"/><Relationship Id="rId13" Type="http://schemas.openxmlformats.org/officeDocument/2006/relationships/image" Target="../media/image49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20" Type="http://schemas.openxmlformats.org/officeDocument/2006/relationships/image" Target="../media/image71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658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Evaluating Test-Suite Reduction </a:t>
            </a:r>
            <a:r>
              <a:rPr lang="en-US" sz="4800" dirty="0" smtClean="0"/>
              <a:t>in Real </a:t>
            </a:r>
            <a:r>
              <a:rPr lang="en-US" sz="4800" dirty="0"/>
              <a:t>Software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84802"/>
            <a:ext cx="6858000" cy="3255962"/>
          </a:xfrm>
        </p:spPr>
        <p:txBody>
          <a:bodyPr>
            <a:normAutofit/>
          </a:bodyPr>
          <a:lstStyle/>
          <a:p>
            <a:r>
              <a:rPr lang="en-US" b="1" dirty="0" smtClean="0"/>
              <a:t>August Shi</a:t>
            </a:r>
            <a:r>
              <a:rPr lang="en-US" dirty="0" smtClean="0"/>
              <a:t>, Alex Gyori, Suleman Mahmood,</a:t>
            </a:r>
          </a:p>
          <a:p>
            <a:r>
              <a:rPr lang="en-US" dirty="0" smtClean="0"/>
              <a:t>Peiyuan Zhao, Darko Marinov</a:t>
            </a:r>
          </a:p>
          <a:p>
            <a:endParaRPr lang="en-US" dirty="0"/>
          </a:p>
          <a:p>
            <a:r>
              <a:rPr lang="en-US" dirty="0" smtClean="0"/>
              <a:t>ISSTA 2018</a:t>
            </a:r>
          </a:p>
          <a:p>
            <a:r>
              <a:rPr lang="en-US" dirty="0" smtClean="0"/>
              <a:t>Amsterdam, Netherlands</a:t>
            </a:r>
          </a:p>
          <a:p>
            <a:r>
              <a:rPr lang="en-US" dirty="0" smtClean="0"/>
              <a:t>July 16,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641"/>
            <a:ext cx="1335284" cy="1335284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1418989" y="5733423"/>
            <a:ext cx="174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CCF-1409423</a:t>
            </a:r>
          </a:p>
          <a:p>
            <a:r>
              <a:rPr lang="en-US" sz="2000" dirty="0" smtClean="0"/>
              <a:t>CCF-1421503</a:t>
            </a:r>
          </a:p>
          <a:p>
            <a:r>
              <a:rPr lang="en-US" sz="2000" dirty="0" smtClean="0"/>
              <a:t>CNS-1646305</a:t>
            </a:r>
            <a:endParaRPr lang="en-US" sz="2000" dirty="0"/>
          </a:p>
        </p:txBody>
      </p:sp>
      <p:pic>
        <p:nvPicPr>
          <p:cNvPr id="1028" name="Picture 4" descr="https://dl.boxcloud.com/api/2.0/internal_files/209170059076/versions/221189039940/representations/png_paged_2048x2048/content/1.png?access_token=1!NYjegSOgsCNIoY8kXIwHuYmERUvLkwvFehdJ8SFpoXsnvytQ1x7rVPAmDN44gHRILiuP0eMIMjbcMvn2S7PNDQWH9sqajypF2PCUxdicrzWjfoE8__oFcYC6iAj66_wThHa1aeLVOg_GJnOHONjwa-Ji2TUPWUEEjRNFgZpk4cHHbvHBS-6eMGm1_k9Jy-pYDUkjPkrlTptX6odL6Mc65xrJuAAPwa1KOnEVHPy7Hnz7d0D4cSt5f7ONpt-wTqLz-0CV3yokHVWZwA6X5r_54HSudkxpmhmFE5bKGcMe7awWwZ9nITMN5muZtrb1cQfdjVrcNwfJQAohi6xIuqWNaDnB9D6WKp-QvEvb3oxdJor2-Z5vliqGCaZxJBYFff5D5SsuXa4z8IAr1tgVdD4se0VBDcwwG4xQT4w5u3TYAEY0XQi44arAYsGmcscxeMUJXOi2643WR7pK0AU6mdxu&amp;shared_link=https%3A%2F%2Fuofi.app.box.com%2Fv%2FIllinois-Logo&amp;box_client_name=box-content-preview&amp;box_client_version=1.46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556" y="5605465"/>
            <a:ext cx="874444" cy="12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1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3"/>
          <p:cNvSpPr txBox="1"/>
          <p:nvPr/>
        </p:nvSpPr>
        <p:spPr>
          <a:xfrm>
            <a:off x="1041400" y="3306502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Failed Builds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14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80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147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13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80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46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130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7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5" idx="2"/>
            <a:endCxn id="5" idx="1"/>
          </p:cNvCxnSpPr>
          <p:nvPr/>
        </p:nvCxnSpPr>
        <p:spPr>
          <a:xfrm>
            <a:off x="725231" y="2475505"/>
            <a:ext cx="316169" cy="470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644508"/>
            <a:ext cx="1450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Reduction</a:t>
            </a:r>
          </a:p>
          <a:p>
            <a:pPr algn="ctr"/>
            <a:r>
              <a:rPr lang="en-US" sz="2400" dirty="0" smtClean="0"/>
              <a:t>Point</a:t>
            </a:r>
            <a:endParaRPr lang="en-US" sz="2400" dirty="0"/>
          </a:p>
        </p:txBody>
      </p:sp>
      <p:sp>
        <p:nvSpPr>
          <p:cNvPr id="53" name="TextBox 3"/>
          <p:cNvSpPr txBox="1"/>
          <p:nvPr/>
        </p:nvSpPr>
        <p:spPr>
          <a:xfrm>
            <a:off x="1041400" y="3306501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pic>
        <p:nvPicPr>
          <p:cNvPr id="5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" y="367362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" y="430406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0" y="398679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" y="494178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5" y="462132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/>
          <p:nvPr/>
        </p:nvCxnSpPr>
        <p:spPr>
          <a:xfrm flipV="1">
            <a:off x="1041400" y="3517911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35740" y="448946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33674" y="482080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" y="3346369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3"/>
          <p:cNvSpPr txBox="1"/>
          <p:nvPr/>
        </p:nvSpPr>
        <p:spPr>
          <a:xfrm>
            <a:off x="2178050" y="3306501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2178049" y="351282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72389" y="4484378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170323" y="4815718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4" y="366911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5" y="432216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4" y="398679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4" y="462132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5" y="334285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85" y="4947309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2188073" y="5455927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HIT</a:t>
            </a:r>
            <a:endParaRPr lang="en-US" sz="2400" dirty="0"/>
          </a:p>
        </p:txBody>
      </p:sp>
      <p:sp>
        <p:nvSpPr>
          <p:cNvPr id="84" name="TextBox 3"/>
          <p:cNvSpPr txBox="1"/>
          <p:nvPr/>
        </p:nvSpPr>
        <p:spPr>
          <a:xfrm>
            <a:off x="6770686" y="3279399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770685" y="348572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765025" y="445727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762959" y="478861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30" y="364201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31" y="429506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10" y="395969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5" y="492923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21" y="4637657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6450137" y="5393126"/>
            <a:ext cx="128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DEFMISS</a:t>
            </a:r>
            <a:endParaRPr lang="en-US" sz="2400" dirty="0"/>
          </a:p>
        </p:txBody>
      </p:sp>
      <p:pic>
        <p:nvPicPr>
          <p:cNvPr id="95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21" y="3363696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3"/>
          <p:cNvSpPr txBox="1"/>
          <p:nvPr/>
        </p:nvSpPr>
        <p:spPr>
          <a:xfrm>
            <a:off x="7907336" y="3279399"/>
            <a:ext cx="685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/>
              <a:t>t</a:t>
            </a:r>
            <a:r>
              <a:rPr lang="en-US" sz="2100" dirty="0" smtClean="0"/>
              <a:t>est</a:t>
            </a:r>
            <a:r>
              <a:rPr lang="en-US" sz="2100" baseline="-25000" dirty="0" smtClean="0"/>
              <a:t>6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 smtClean="0"/>
              <a:t>7</a:t>
            </a:r>
            <a:endParaRPr lang="en-US" sz="2100" dirty="0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7907335" y="348572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901675" y="445727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899609" y="478861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80" y="364201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81" y="429506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860" y="395969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45" y="492923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7483519" y="5703374"/>
            <a:ext cx="146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NEWONLY</a:t>
            </a:r>
            <a:endParaRPr lang="en-US" sz="2400" dirty="0"/>
          </a:p>
        </p:txBody>
      </p:sp>
      <p:pic>
        <p:nvPicPr>
          <p:cNvPr id="12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80" y="4604716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70" y="5253744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14" y="332921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2885007" y="2831750"/>
            <a:ext cx="3943995" cy="283093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All failed tests in reduced test suite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6" name="Cloud 125"/>
          <p:cNvSpPr/>
          <p:nvPr/>
        </p:nvSpPr>
        <p:spPr>
          <a:xfrm>
            <a:off x="2602717" y="2927801"/>
            <a:ext cx="3943995" cy="283093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 failed test in reduced test suite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724492" y="2628364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6740330" y="2645776"/>
            <a:ext cx="658198" cy="601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1041400" y="384903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2178049" y="384180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755469" y="381706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7910105" y="381825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loud 126"/>
          <p:cNvSpPr/>
          <p:nvPr/>
        </p:nvSpPr>
        <p:spPr>
          <a:xfrm>
            <a:off x="3618840" y="2820541"/>
            <a:ext cx="3943995" cy="283093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Only new tests failed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53" grpId="0"/>
      <p:bldP spid="66" grpId="0"/>
      <p:bldP spid="83" grpId="0"/>
      <p:bldP spid="84" grpId="0"/>
      <p:bldP spid="94" grpId="0"/>
      <p:bldP spid="112" grpId="0"/>
      <p:bldP spid="121" grpId="0"/>
      <p:bldP spid="3" grpId="0" animBg="1"/>
      <p:bldP spid="3" grpId="1" animBg="1"/>
      <p:bldP spid="126" grpId="0" animBg="1"/>
      <p:bldP spid="126" grpId="1" animBg="1"/>
      <p:bldP spid="130" grpId="0" animBg="1"/>
      <p:bldP spid="131" grpId="0" animBg="1"/>
      <p:bldP spid="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</a:t>
            </a:r>
            <a:r>
              <a:rPr lang="en-US" i="1" dirty="0" smtClean="0"/>
              <a:t>miss-builds</a:t>
            </a:r>
            <a:r>
              <a:rPr lang="en-US" dirty="0" smtClean="0"/>
              <a:t> for FBDL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i="1" dirty="0" smtClean="0"/>
                  <a:t>miss-builds</a:t>
                </a:r>
                <a:r>
                  <a:rPr lang="en-US" dirty="0" smtClean="0"/>
                  <a:t> are defined based on classifications</a:t>
                </a:r>
              </a:p>
              <a:p>
                <a:r>
                  <a:rPr lang="en-US" dirty="0" smtClean="0"/>
                  <a:t>Developers decide which FBDL makes sense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: DEFMISS builds</a:t>
                </a:r>
              </a:p>
              <a:p>
                <a:pPr lvl="1"/>
                <a:r>
                  <a:rPr lang="en-US" dirty="0" smtClean="0"/>
                  <a:t>Failures map to same fault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𝐹𝐵𝐷𝐿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DEFMISS and LIKELYMISS builds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Failures in same package map to same fault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𝐹𝐵𝐷𝐿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:</a:t>
                </a:r>
                <a:r>
                  <a:rPr lang="en-US" i="1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DEFMISS, LIKELYMISS, SAMEPACK builds</a:t>
                </a:r>
              </a:p>
              <a:p>
                <a:pPr lvl="1"/>
                <a:r>
                  <a:rPr lang="en-US" dirty="0">
                    <a:solidFill>
                      <a:schemeClr val="bg1"/>
                    </a:solidFill>
                  </a:rPr>
                  <a:t>Failures in same class map to same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fault</a:t>
                </a:r>
                <a:endParaRPr lang="en-US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i="1" dirty="0"/>
                  <a:t> </a:t>
                </a:r>
                <a:r>
                  <a:rPr lang="en-US" dirty="0" smtClean="0"/>
                  <a:t>All builds except HIT and NEWONLY builds</a:t>
                </a:r>
              </a:p>
              <a:p>
                <a:pPr lvl="1"/>
                <a:r>
                  <a:rPr lang="en-US" dirty="0" smtClean="0"/>
                  <a:t>Failures map to unique fault each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33" t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0500" y="298323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666554" y="3272901"/>
            <a:ext cx="15290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</a:rPr>
              <a:t>?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 txBox="1"/>
          <p:nvPr/>
        </p:nvSpPr>
        <p:spPr>
          <a:xfrm>
            <a:off x="4491537" y="3304849"/>
            <a:ext cx="1052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AT.test</a:t>
            </a:r>
            <a:r>
              <a:rPr lang="en-US" sz="2100" baseline="-25000" dirty="0" smtClean="0"/>
              <a:t>1</a:t>
            </a:r>
            <a:endParaRPr lang="en-US" sz="2100" baseline="-25000" dirty="0"/>
          </a:p>
          <a:p>
            <a:r>
              <a:rPr lang="en-US" sz="2100" dirty="0" smtClean="0"/>
              <a:t>AT.test</a:t>
            </a:r>
            <a:r>
              <a:rPr lang="en-US" sz="2100" baseline="-25000" dirty="0" smtClean="0"/>
              <a:t>2</a:t>
            </a:r>
            <a:endParaRPr lang="en-US" sz="2100" dirty="0"/>
          </a:p>
          <a:p>
            <a:r>
              <a:rPr lang="en-US" sz="2100" dirty="0" smtClean="0"/>
              <a:t>AT.test</a:t>
            </a:r>
            <a:r>
              <a:rPr lang="en-US" sz="2100" baseline="-25000" dirty="0" smtClean="0"/>
              <a:t>3</a:t>
            </a:r>
            <a:endParaRPr lang="en-US" sz="2100" baseline="-25000" dirty="0"/>
          </a:p>
          <a:p>
            <a:r>
              <a:rPr lang="en-US" sz="2100" dirty="0" smtClean="0"/>
              <a:t>BT.test</a:t>
            </a:r>
            <a:r>
              <a:rPr lang="en-US" sz="2100" baseline="-25000" dirty="0" smtClean="0"/>
              <a:t>4</a:t>
            </a:r>
            <a:endParaRPr lang="en-US" sz="2100" baseline="-25000" dirty="0"/>
          </a:p>
          <a:p>
            <a:r>
              <a:rPr lang="en-US" sz="2100" dirty="0" smtClean="0"/>
              <a:t>CT.test</a:t>
            </a:r>
            <a:r>
              <a:rPr lang="en-US" sz="2100" baseline="-25000" dirty="0" smtClean="0"/>
              <a:t>5</a:t>
            </a:r>
            <a:endParaRPr lang="en-US" sz="2100" dirty="0"/>
          </a:p>
          <a:p>
            <a:r>
              <a:rPr lang="en-US" sz="2100" dirty="0" smtClean="0"/>
              <a:t>CT.test</a:t>
            </a:r>
            <a:r>
              <a:rPr lang="en-US" sz="2100" baseline="-25000" dirty="0" smtClean="0"/>
              <a:t>6</a:t>
            </a:r>
            <a:endParaRPr lang="en-US" sz="2100" dirty="0"/>
          </a:p>
        </p:txBody>
      </p:sp>
      <p:sp>
        <p:nvSpPr>
          <p:cNvPr id="63" name="TextBox 3"/>
          <p:cNvSpPr txBox="1"/>
          <p:nvPr/>
        </p:nvSpPr>
        <p:spPr>
          <a:xfrm>
            <a:off x="1041400" y="3306502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Failed Builds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14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80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147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13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80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46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130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7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5" idx="2"/>
            <a:endCxn id="5" idx="1"/>
          </p:cNvCxnSpPr>
          <p:nvPr/>
        </p:nvCxnSpPr>
        <p:spPr>
          <a:xfrm>
            <a:off x="725231" y="2475505"/>
            <a:ext cx="316169" cy="470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644508"/>
            <a:ext cx="1450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Reduction</a:t>
            </a:r>
          </a:p>
          <a:p>
            <a:pPr algn="ctr"/>
            <a:r>
              <a:rPr lang="en-US" sz="2400" dirty="0" smtClean="0"/>
              <a:t>Point</a:t>
            </a:r>
            <a:endParaRPr lang="en-US" sz="2400" dirty="0"/>
          </a:p>
        </p:txBody>
      </p:sp>
      <p:sp>
        <p:nvSpPr>
          <p:cNvPr id="53" name="TextBox 3"/>
          <p:cNvSpPr txBox="1"/>
          <p:nvPr/>
        </p:nvSpPr>
        <p:spPr>
          <a:xfrm>
            <a:off x="1041400" y="3306501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pic>
        <p:nvPicPr>
          <p:cNvPr id="5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" y="367362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" y="430406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0" y="398679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" y="494178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5" y="462132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/>
          <p:nvPr/>
        </p:nvCxnSpPr>
        <p:spPr>
          <a:xfrm flipV="1">
            <a:off x="1041400" y="3517911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035740" y="448946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033674" y="482080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" y="3346369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3"/>
          <p:cNvSpPr txBox="1"/>
          <p:nvPr/>
        </p:nvSpPr>
        <p:spPr>
          <a:xfrm>
            <a:off x="2178050" y="3306501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2178049" y="351282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72389" y="4484378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170323" y="4815718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4" y="366911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5" y="432216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4" y="398679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4" y="462132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95" y="334285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85" y="4947309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2188073" y="5455927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HIT</a:t>
            </a:r>
            <a:endParaRPr lang="en-US" sz="2400" dirty="0"/>
          </a:p>
        </p:txBody>
      </p:sp>
      <p:sp>
        <p:nvSpPr>
          <p:cNvPr id="84" name="TextBox 3"/>
          <p:cNvSpPr txBox="1"/>
          <p:nvPr/>
        </p:nvSpPr>
        <p:spPr>
          <a:xfrm>
            <a:off x="6781605" y="3288399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781604" y="349472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775944" y="446627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6773878" y="479761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49" y="365101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50" y="430406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29" y="396869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14" y="493823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40" y="4646657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6450137" y="5393126"/>
            <a:ext cx="1287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DEFMISS</a:t>
            </a:r>
            <a:endParaRPr lang="en-US" sz="2400" dirty="0"/>
          </a:p>
        </p:txBody>
      </p:sp>
      <p:pic>
        <p:nvPicPr>
          <p:cNvPr id="95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40" y="3372696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3"/>
          <p:cNvSpPr txBox="1"/>
          <p:nvPr/>
        </p:nvSpPr>
        <p:spPr>
          <a:xfrm>
            <a:off x="4488287" y="3304849"/>
            <a:ext cx="68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 smtClean="0"/>
              <a:t>6</a:t>
            </a:r>
            <a:endParaRPr lang="en-US" sz="2100" dirty="0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4489363" y="350999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482626" y="448272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480560" y="481406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31" y="366746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06" y="466039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09" y="4345906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96" y="495468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20" y="4006204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220325" y="5413326"/>
            <a:ext cx="120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SAMECL</a:t>
            </a:r>
            <a:endParaRPr lang="en-US" sz="2400" dirty="0"/>
          </a:p>
        </p:txBody>
      </p:sp>
      <p:pic>
        <p:nvPicPr>
          <p:cNvPr id="106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22" y="3389146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Straight Connector 107"/>
          <p:cNvCxnSpPr/>
          <p:nvPr/>
        </p:nvCxnSpPr>
        <p:spPr>
          <a:xfrm flipV="1">
            <a:off x="4492596" y="3509344"/>
            <a:ext cx="822960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4543253" y="4487758"/>
            <a:ext cx="822960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4510544" y="4813605"/>
            <a:ext cx="822960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7019" y="5914788"/>
            <a:ext cx="3967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SAMEPKG: for tests in same package</a:t>
            </a:r>
          </a:p>
          <a:p>
            <a:r>
              <a:rPr lang="en-US" sz="2000" dirty="0" smtClean="0"/>
              <a:t>LIKELYMISS: all remaining instances</a:t>
            </a:r>
            <a:endParaRPr lang="en-US" sz="2000" dirty="0"/>
          </a:p>
        </p:txBody>
      </p:sp>
      <p:sp>
        <p:nvSpPr>
          <p:cNvPr id="112" name="TextBox 3"/>
          <p:cNvSpPr txBox="1"/>
          <p:nvPr/>
        </p:nvSpPr>
        <p:spPr>
          <a:xfrm>
            <a:off x="7896433" y="3289030"/>
            <a:ext cx="6858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/>
              <a:t>t</a:t>
            </a:r>
            <a:r>
              <a:rPr lang="en-US" sz="2100" dirty="0" smtClean="0"/>
              <a:t>est</a:t>
            </a:r>
            <a:r>
              <a:rPr lang="en-US" sz="2100" baseline="-25000" dirty="0" smtClean="0"/>
              <a:t>6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 smtClean="0"/>
              <a:t>7</a:t>
            </a:r>
            <a:endParaRPr lang="en-US" sz="2100" dirty="0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7896432" y="3495358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7890772" y="446690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7888706" y="479824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77" y="365164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78" y="430469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57" y="3969326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42" y="493886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7483519" y="5703374"/>
            <a:ext cx="146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NEWONLY</a:t>
            </a:r>
            <a:endParaRPr lang="en-US" sz="2400" dirty="0"/>
          </a:p>
        </p:txBody>
      </p:sp>
      <p:pic>
        <p:nvPicPr>
          <p:cNvPr id="12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77" y="461434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67" y="5263375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11" y="3338846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6724492" y="2628364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6740330" y="2645776"/>
            <a:ext cx="658198" cy="6016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2" name="Straight Connector 131"/>
          <p:cNvCxnSpPr/>
          <p:nvPr/>
        </p:nvCxnSpPr>
        <p:spPr>
          <a:xfrm flipV="1">
            <a:off x="1041400" y="384903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V="1">
            <a:off x="2178049" y="384180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6766388" y="382606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7899202" y="3827881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4483193" y="3846805"/>
            <a:ext cx="822960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4479960" y="3844343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Cloud 127"/>
          <p:cNvSpPr/>
          <p:nvPr/>
        </p:nvSpPr>
        <p:spPr>
          <a:xfrm>
            <a:off x="255097" y="2735504"/>
            <a:ext cx="3943995" cy="283093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Failed tests not in reduced test suite are in same test class as those kept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96" grpId="0"/>
      <p:bldP spid="96" grpId="1"/>
      <p:bldP spid="105" grpId="0"/>
      <p:bldP spid="111" grpId="0"/>
      <p:bldP spid="128" grpId="0" animBg="1"/>
      <p:bldP spid="1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</a:t>
            </a:r>
            <a:r>
              <a:rPr lang="en-US" i="1" dirty="0" smtClean="0"/>
              <a:t>miss-builds</a:t>
            </a:r>
            <a:r>
              <a:rPr lang="en-US" dirty="0" smtClean="0"/>
              <a:t> for FBDL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miss-builds</a:t>
                </a:r>
                <a:r>
                  <a:rPr lang="en-US" dirty="0"/>
                  <a:t> are defined based on </a:t>
                </a:r>
                <a:r>
                  <a:rPr lang="en-US" dirty="0" smtClean="0"/>
                  <a:t>classifications</a:t>
                </a:r>
              </a:p>
              <a:p>
                <a:r>
                  <a:rPr lang="en-US" dirty="0"/>
                  <a:t>Developers decide which FBDL makes </a:t>
                </a:r>
                <a:r>
                  <a:rPr lang="en-US" dirty="0" smtClean="0"/>
                  <a:t>sense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: DEFMISS builds</a:t>
                </a:r>
              </a:p>
              <a:p>
                <a:pPr lvl="1"/>
                <a:r>
                  <a:rPr lang="en-US" dirty="0" smtClean="0"/>
                  <a:t>Failures map to same fault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DEFMISS and LIKELYMISS builds</a:t>
                </a:r>
              </a:p>
              <a:p>
                <a:pPr lvl="1"/>
                <a:r>
                  <a:rPr lang="en-US" dirty="0" smtClean="0"/>
                  <a:t>Failures in same package map to same fault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DEFMISS, LIKELYMISS, SAMEPACK builds</a:t>
                </a:r>
              </a:p>
              <a:p>
                <a:pPr lvl="1"/>
                <a:r>
                  <a:rPr lang="en-US" dirty="0" smtClean="0"/>
                  <a:t>Failures in same class map to same fault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n-US" i="1" dirty="0"/>
                  <a:t> </a:t>
                </a:r>
                <a:r>
                  <a:rPr lang="en-US" dirty="0" smtClean="0"/>
                  <a:t>All builds except HIT and NEWONLY builds</a:t>
                </a:r>
              </a:p>
              <a:p>
                <a:pPr lvl="1"/>
                <a:r>
                  <a:rPr lang="en-US" dirty="0" smtClean="0"/>
                  <a:t>Failures map to unique fault each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333" t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0" y="298323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</a:pPr>
            <a:r>
              <a:rPr lang="en-US" dirty="0"/>
              <a:t>RQ1: What is the FBDL of </a:t>
            </a:r>
            <a:r>
              <a:rPr lang="en-US" dirty="0" smtClean="0"/>
              <a:t>TSR?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</a:pPr>
            <a:r>
              <a:rPr lang="en-US" dirty="0"/>
              <a:t>RQ2: How well can the FBDL of TSR be predicted</a:t>
            </a:r>
            <a:r>
              <a:rPr lang="en-US" dirty="0" smtClean="0"/>
              <a:t>?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</a:pPr>
            <a:r>
              <a:rPr lang="en-US" dirty="0"/>
              <a:t>RQ3: How does distance from TSR reduction point affect FBDL?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1567" y="5060763"/>
            <a:ext cx="1611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See paper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ailed builds, test failures taken from Travis CI</a:t>
            </a:r>
          </a:p>
          <a:p>
            <a:pPr lvl="1"/>
            <a:r>
              <a:rPr lang="en-US" dirty="0" smtClean="0"/>
              <a:t>32 projects, 1478 failed builds</a:t>
            </a:r>
          </a:p>
          <a:p>
            <a:pPr lvl="1"/>
            <a:r>
              <a:rPr lang="en-US" dirty="0" smtClean="0"/>
              <a:t>321 reduction points</a:t>
            </a:r>
          </a:p>
          <a:p>
            <a:r>
              <a:rPr lang="en-US" dirty="0" smtClean="0"/>
              <a:t>Four TSR algorithms (GREEDY, GE, GRE, HGS)</a:t>
            </a:r>
          </a:p>
          <a:p>
            <a:r>
              <a:rPr lang="en-US" dirty="0"/>
              <a:t>T</a:t>
            </a:r>
            <a:r>
              <a:rPr lang="en-US" dirty="0" smtClean="0"/>
              <a:t>wo types of test requirements (coverage, mutants)</a:t>
            </a:r>
          </a:p>
          <a:p>
            <a:r>
              <a:rPr lang="en-US" dirty="0" smtClean="0"/>
              <a:t>Coverage-based TSR: 51.9% kept, 2.7% mutants loss</a:t>
            </a:r>
          </a:p>
          <a:p>
            <a:r>
              <a:rPr lang="en-US" dirty="0" smtClean="0"/>
              <a:t>Mutant-based TSR: 61.1% kept, 2.2% coverage loss</a:t>
            </a:r>
          </a:p>
          <a:p>
            <a:r>
              <a:rPr lang="en-US" dirty="0" smtClean="0"/>
              <a:t>Computed reductions match with prior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FBDL of TSR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0337" y="6124472"/>
            <a:ext cx="840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Higher losses than suggested by traditional test-requirements loss</a:t>
            </a:r>
            <a:endParaRPr lang="en-US" sz="2400" dirty="0"/>
          </a:p>
        </p:txBody>
      </p:sp>
      <p:pic>
        <p:nvPicPr>
          <p:cNvPr id="2070" name="Picture 22" descr="http://mir.cs.illinois.edu/awshi2/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640571"/>
            <a:ext cx="914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mir.cs.illinois.edu/awshi2/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3926570"/>
            <a:ext cx="9128249" cy="228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mir.cs.illinois.edu/awshi2/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639639"/>
            <a:ext cx="9144000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mir.cs.illinois.edu/awshi2/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3924705"/>
            <a:ext cx="9125712" cy="22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941314" y="3376876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Mut</a:t>
            </a:r>
            <a:r>
              <a:rPr lang="en-US" sz="2000" dirty="0" smtClean="0"/>
              <a:t>-Loss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7941314" y="5673638"/>
            <a:ext cx="1092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Cov</a:t>
            </a:r>
            <a:r>
              <a:rPr lang="en-US" sz="2000" dirty="0" smtClean="0"/>
              <a:t>-Loss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137437" y="0"/>
            <a:ext cx="51229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FBDL</a:t>
            </a:r>
            <a:r>
              <a:rPr lang="en-US" sz="2000" i="1" baseline="-25000" dirty="0" smtClean="0"/>
              <a:t>S</a:t>
            </a:r>
            <a:r>
              <a:rPr lang="en-US" sz="2000" i="1" dirty="0" smtClean="0"/>
              <a:t> </a:t>
            </a:r>
            <a:r>
              <a:rPr lang="en-US" sz="2000" dirty="0" smtClean="0"/>
              <a:t>– failed tests to same fault</a:t>
            </a:r>
          </a:p>
          <a:p>
            <a:r>
              <a:rPr lang="en-US" sz="2000" dirty="0" smtClean="0"/>
              <a:t>FBDL</a:t>
            </a:r>
            <a:r>
              <a:rPr lang="en-US" sz="2000" i="1" baseline="-25000" dirty="0" smtClean="0"/>
              <a:t>P</a:t>
            </a:r>
            <a:r>
              <a:rPr lang="en-US" sz="2000" i="1" dirty="0" smtClean="0"/>
              <a:t> </a:t>
            </a:r>
            <a:r>
              <a:rPr lang="en-US" sz="2000" dirty="0" smtClean="0"/>
              <a:t>– same package failed tests to same fault</a:t>
            </a:r>
          </a:p>
          <a:p>
            <a:r>
              <a:rPr lang="en-US" sz="2000" dirty="0" smtClean="0"/>
              <a:t>FBDL</a:t>
            </a:r>
            <a:r>
              <a:rPr lang="en-US" sz="2000" i="1" baseline="-25000" dirty="0" smtClean="0"/>
              <a:t>C</a:t>
            </a:r>
            <a:r>
              <a:rPr lang="en-US" sz="2000" i="1" dirty="0"/>
              <a:t> </a:t>
            </a:r>
            <a:r>
              <a:rPr lang="en-US" sz="2000" dirty="0" smtClean="0"/>
              <a:t>– same class failed tests to same fault</a:t>
            </a:r>
          </a:p>
          <a:p>
            <a:r>
              <a:rPr lang="en-US" sz="2000" dirty="0" smtClean="0"/>
              <a:t>FBDL</a:t>
            </a:r>
            <a:r>
              <a:rPr lang="en-US" sz="2000" i="1" baseline="-25000" dirty="0" smtClean="0"/>
              <a:t>U</a:t>
            </a:r>
            <a:r>
              <a:rPr lang="en-US" sz="2000" i="1" dirty="0" smtClean="0"/>
              <a:t> </a:t>
            </a:r>
            <a:r>
              <a:rPr lang="en-US" sz="2000" dirty="0" smtClean="0"/>
              <a:t>– failed tests to unique fault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419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RQ2: Prediction of FBDL (Size)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8" y="3802944"/>
            <a:ext cx="5238206" cy="2787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3177" y="4288955"/>
                <a:ext cx="17927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=0.45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=−0.41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77" y="4288955"/>
                <a:ext cx="1792735" cy="830997"/>
              </a:xfrm>
              <a:prstGeom prst="rect">
                <a:avLst/>
              </a:prstGeom>
              <a:blipFill>
                <a:blip r:embed="rId7"/>
                <a:stretch>
                  <a:fillRect l="-680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does reduced test suite size predict FBDL?</a:t>
            </a:r>
          </a:p>
          <a:p>
            <a:pPr lvl="1"/>
            <a:r>
              <a:rPr lang="en-US" dirty="0" smtClean="0"/>
              <a:t>Intuition: the greater the kept percentage, the smaller the FBDL (keeping more failed tests)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69890" y="5758143"/>
            <a:ext cx="377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Coverage-based GREEDY TSR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02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RQ2: Prediction of FBDL (Requirements)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3177" y="4288955"/>
                <a:ext cx="15732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77" y="4288955"/>
                <a:ext cx="1573251" cy="830997"/>
              </a:xfrm>
              <a:prstGeom prst="rect">
                <a:avLst/>
              </a:prstGeom>
              <a:blipFill>
                <a:blip r:embed="rId3"/>
                <a:stretch>
                  <a:fillRect l="-77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does test-requirement loss predict FBDL?</a:t>
            </a:r>
          </a:p>
          <a:p>
            <a:pPr lvl="1"/>
            <a:r>
              <a:rPr lang="en-US" dirty="0" smtClean="0"/>
              <a:t>Intuition: the larger the loss in test-requirements, the worse the FBDL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27" y="3755959"/>
            <a:ext cx="5217586" cy="28292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9890" y="5758143"/>
            <a:ext cx="377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Coverage-based GREEDY TSR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68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RQ2: Prediction of FBDL (History)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23177" y="4288955"/>
                <a:ext cx="15732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=0.57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=0.64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77" y="4288955"/>
                <a:ext cx="1573251" cy="830997"/>
              </a:xfrm>
              <a:prstGeom prst="rect">
                <a:avLst/>
              </a:prstGeom>
              <a:blipFill>
                <a:blip r:embed="rId3"/>
                <a:stretch>
                  <a:fillRect l="-775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does historical FBDL predict future FBDL?</a:t>
            </a:r>
          </a:p>
          <a:p>
            <a:pPr lvl="1"/>
            <a:r>
              <a:rPr lang="en-US" dirty="0" smtClean="0"/>
              <a:t>Measure FBDL of a reduced test suite for first half of failed builds, then correlate with FBDL of second half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27" y="3687205"/>
            <a:ext cx="5229372" cy="2899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9890" y="5758143"/>
            <a:ext cx="377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Coverage-based GREEDY TSR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4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Testing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C9D4-E568-42FC-8151-9CACD086CFD0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86082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11" name="TextBox 3"/>
          <p:cNvSpPr txBox="1"/>
          <p:nvPr/>
        </p:nvSpPr>
        <p:spPr>
          <a:xfrm>
            <a:off x="333608" y="2348911"/>
            <a:ext cx="902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/>
              <a:t>…</a:t>
            </a:r>
          </a:p>
          <a:p>
            <a:r>
              <a:rPr lang="en-US" sz="2100" dirty="0"/>
              <a:t>test</a:t>
            </a:r>
            <a:r>
              <a:rPr lang="en-US" sz="2100" baseline="-25000" dirty="0"/>
              <a:t>N-1</a:t>
            </a:r>
            <a:endParaRPr lang="en-US" sz="2100" dirty="0"/>
          </a:p>
          <a:p>
            <a:r>
              <a:rPr lang="en-US" sz="2100" dirty="0" err="1"/>
              <a:t>test</a:t>
            </a:r>
            <a:r>
              <a:rPr lang="en-US" sz="2100" baseline="-25000" dirty="0" err="1"/>
              <a:t>N</a:t>
            </a:r>
            <a:endParaRPr lang="en-US" sz="2100" dirty="0"/>
          </a:p>
          <a:p>
            <a:endParaRPr lang="en-US" sz="2100" dirty="0"/>
          </a:p>
        </p:txBody>
      </p:sp>
      <p:sp>
        <p:nvSpPr>
          <p:cNvPr id="12" name="Rectangle 11"/>
          <p:cNvSpPr/>
          <p:nvPr/>
        </p:nvSpPr>
        <p:spPr>
          <a:xfrm>
            <a:off x="3811537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3" name="TextBox 3"/>
          <p:cNvSpPr txBox="1"/>
          <p:nvPr/>
        </p:nvSpPr>
        <p:spPr>
          <a:xfrm>
            <a:off x="3035913" y="2348911"/>
            <a:ext cx="902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/>
              <a:t>…</a:t>
            </a:r>
          </a:p>
          <a:p>
            <a:r>
              <a:rPr lang="en-US" sz="2100" dirty="0"/>
              <a:t>test</a:t>
            </a:r>
            <a:r>
              <a:rPr lang="en-US" sz="2100" baseline="-25000" dirty="0"/>
              <a:t>N-1</a:t>
            </a:r>
            <a:endParaRPr lang="en-US" sz="2100" dirty="0"/>
          </a:p>
          <a:p>
            <a:r>
              <a:rPr lang="en-US" sz="2100" dirty="0" err="1"/>
              <a:t>test</a:t>
            </a:r>
            <a:r>
              <a:rPr lang="en-US" sz="2100" baseline="-25000" dirty="0" err="1"/>
              <a:t>N</a:t>
            </a:r>
            <a:endParaRPr lang="en-US" sz="2100" dirty="0"/>
          </a:p>
          <a:p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6554487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5" name="TextBox 3"/>
          <p:cNvSpPr txBox="1"/>
          <p:nvPr/>
        </p:nvSpPr>
        <p:spPr>
          <a:xfrm>
            <a:off x="5778858" y="2348911"/>
            <a:ext cx="902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/>
              <a:t>…</a:t>
            </a:r>
          </a:p>
          <a:p>
            <a:r>
              <a:rPr lang="en-US" sz="2100" dirty="0"/>
              <a:t>test</a:t>
            </a:r>
            <a:r>
              <a:rPr lang="en-US" sz="2100" baseline="-25000" dirty="0"/>
              <a:t>N-1</a:t>
            </a:r>
            <a:endParaRPr lang="en-US" sz="2100" dirty="0"/>
          </a:p>
          <a:p>
            <a:r>
              <a:rPr lang="en-US" sz="2100" dirty="0" err="1"/>
              <a:t>test</a:t>
            </a:r>
            <a:r>
              <a:rPr lang="en-US" sz="2100" baseline="-25000" dirty="0" err="1"/>
              <a:t>N</a:t>
            </a:r>
            <a:endParaRPr lang="en-US" sz="2100" dirty="0"/>
          </a:p>
          <a:p>
            <a:endParaRPr lang="en-US" sz="2100" dirty="0"/>
          </a:p>
        </p:txBody>
      </p:sp>
      <p:sp>
        <p:nvSpPr>
          <p:cNvPr id="25" name="TextBox 24"/>
          <p:cNvSpPr txBox="1"/>
          <p:nvPr/>
        </p:nvSpPr>
        <p:spPr>
          <a:xfrm>
            <a:off x="1772419" y="5607165"/>
            <a:ext cx="559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Many Tests x Many Versions = Costly!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8515350" y="316451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20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about TSR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32653" y="1644508"/>
            <a:ext cx="1556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Traditional</a:t>
            </a:r>
          </a:p>
          <a:p>
            <a:pPr algn="ctr"/>
            <a:r>
              <a:rPr lang="en-US" sz="2400" b="1" dirty="0" smtClean="0"/>
              <a:t>Evaluation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65964" y="1644508"/>
            <a:ext cx="1523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Our</a:t>
            </a:r>
          </a:p>
          <a:p>
            <a:pPr algn="ctr"/>
            <a:r>
              <a:rPr lang="en-US" sz="2400" b="1" dirty="0" smtClean="0"/>
              <a:t>Evaluation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0836" y="2503599"/>
            <a:ext cx="235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Software Change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0827" y="3088087"/>
            <a:ext cx="143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# “Faults”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3958" y="3672575"/>
            <a:ext cx="243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Evaluation Metric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18529" y="4257063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Finding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92246" y="2503598"/>
            <a:ext cx="123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Mutants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09899" y="2507972"/>
            <a:ext cx="2036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Real evolution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76927" y="3088087"/>
            <a:ext cx="187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One at a time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8085" y="3088087"/>
            <a:ext cx="199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Multiple faults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468629" y="3672575"/>
            <a:ext cx="168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Mutant-loss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27783" y="3672575"/>
            <a:ext cx="160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FBDL (new)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7494" y="4257063"/>
            <a:ext cx="204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TSR is effective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40435" y="4257063"/>
            <a:ext cx="3418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TSR 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effective,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 is risky/unpredictable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334780"/>
            <a:ext cx="3183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awshi2@illinois.edu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7137" y="5331310"/>
            <a:ext cx="810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Research in TSR </a:t>
            </a:r>
            <a:r>
              <a:rPr lang="en-US" sz="2400" b="1" dirty="0" smtClean="0"/>
              <a:t>should evaluate with FBDL and improve FBDL,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83" y="5792975"/>
            <a:ext cx="906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or regression testing research should focus on techniques besides TSR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79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Parsing logs is difficult (Section 4.4)</a:t>
            </a:r>
          </a:p>
          <a:p>
            <a:pPr lvl="1"/>
            <a:r>
              <a:rPr lang="en-US" dirty="0" smtClean="0"/>
              <a:t>Getting test failures, matching test names</a:t>
            </a:r>
          </a:p>
          <a:p>
            <a:r>
              <a:rPr lang="en-US" dirty="0" smtClean="0"/>
              <a:t>Matching test names across different versions and between tools is challenging (Section 4.4)</a:t>
            </a:r>
          </a:p>
          <a:p>
            <a:r>
              <a:rPr lang="en-US" dirty="0" smtClean="0"/>
              <a:t>Rebuilding old versions of code is challenging</a:t>
            </a:r>
          </a:p>
          <a:p>
            <a:pPr lvl="1"/>
            <a:r>
              <a:rPr lang="en-US" dirty="0" smtClean="0"/>
              <a:t>Even reproducing passed builds is difficult! (Section 4.2)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RQ3: Distance from Reduction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Correlated distance from reduction point (in units of # builds) with FBDL</a:t>
            </a:r>
          </a:p>
          <a:p>
            <a:r>
              <a:rPr lang="en-US" dirty="0" smtClean="0"/>
              <a:t>Create 10 bins of roughly equal sized number of builds, measured FBDL for each bin (based on number of failed builds there)</a:t>
            </a:r>
          </a:p>
          <a:p>
            <a:r>
              <a:rPr lang="en-US" dirty="0" smtClean="0"/>
              <a:t>Found no correlation in FBDL versus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Generalization of results</a:t>
            </a:r>
          </a:p>
          <a:p>
            <a:pPr lvl="1"/>
            <a:r>
              <a:rPr lang="en-US" dirty="0" smtClean="0"/>
              <a:t>Evaluated four different algorithms, two different test-requirements</a:t>
            </a:r>
          </a:p>
          <a:p>
            <a:pPr lvl="2"/>
            <a:r>
              <a:rPr lang="en-US" dirty="0" smtClean="0"/>
              <a:t>Beyond these, should still evaluate with FBDL for better measurement of effectiveness</a:t>
            </a:r>
          </a:p>
          <a:p>
            <a:pPr lvl="1"/>
            <a:r>
              <a:rPr lang="en-US" dirty="0" smtClean="0"/>
              <a:t>Projects are Java, Maven-based from GitHub/Travis, as many that work with our tools</a:t>
            </a:r>
          </a:p>
          <a:p>
            <a:pPr lvl="1"/>
            <a:r>
              <a:rPr lang="en-US" dirty="0" smtClean="0"/>
              <a:t>Choice of reduction points provide diverse distances from failed builds to points</a:t>
            </a:r>
          </a:p>
          <a:p>
            <a:r>
              <a:rPr lang="en-US" dirty="0" smtClean="0"/>
              <a:t>Inherently assumes no test-order dependencies</a:t>
            </a:r>
          </a:p>
          <a:p>
            <a:r>
              <a:rPr lang="en-US" dirty="0" smtClean="0"/>
              <a:t>Inherently assumes build history does not change in simulation of TSR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own prior work explored TSR in evolution</a:t>
            </a:r>
          </a:p>
          <a:p>
            <a:pPr lvl="1"/>
            <a:r>
              <a:rPr lang="en-US" dirty="0" smtClean="0"/>
              <a:t>Evaluation only looked at differences in test-requirements loss across different versions, suggesting loss does not change across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DELETED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are reduced test suites?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effective at detecting the same faults the original test suite detects in future versions of code?</a:t>
            </a:r>
          </a:p>
          <a:p>
            <a:pPr lvl="1"/>
            <a:r>
              <a:rPr lang="en-US" dirty="0" smtClean="0"/>
              <a:t>Real evolution, real test failures</a:t>
            </a:r>
          </a:p>
          <a:p>
            <a:r>
              <a:rPr lang="en-US" dirty="0" smtClean="0"/>
              <a:t>Can we predict effectiveness of reduced test suite?</a:t>
            </a:r>
          </a:p>
          <a:p>
            <a:pPr lvl="1"/>
            <a:r>
              <a:rPr lang="en-US" dirty="0" smtClean="0"/>
              <a:t>Even if reduced test suite can be not effective, can we at least predict when it can be useful?</a:t>
            </a:r>
          </a:p>
          <a:p>
            <a:pPr lvl="1"/>
            <a:r>
              <a:rPr lang="en-US" dirty="0" smtClean="0"/>
              <a:t>How good are traditional TSR metrics at predicting fault-detection effectiveness in future?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Failure-to-Fault Map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test failures, what faults do they detect?</a:t>
                </a:r>
              </a:p>
              <a:p>
                <a:pPr lvl="1"/>
                <a:r>
                  <a:rPr lang="en-US" dirty="0" smtClean="0"/>
                  <a:t>How to compute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b="0" dirty="0" smtClean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𝐹𝐹𝑀𝑎𝑝</m:t>
                    </m:r>
                  </m:oMath>
                </a14:m>
                <a:r>
                  <a:rPr lang="en-US" dirty="0" smtClean="0"/>
                  <a:t> is family of mappings from test failures to faults they detect</a:t>
                </a:r>
              </a:p>
              <a:p>
                <a:pPr lvl="1"/>
                <a:r>
                  <a:rPr lang="en-US" dirty="0" smtClean="0"/>
                  <a:t>Mappings based </a:t>
                </a:r>
                <a:r>
                  <a:rPr lang="en-US" dirty="0"/>
                  <a:t>on heuristics for how likely certain groupings of failed tests are due to the same </a:t>
                </a:r>
                <a:r>
                  <a:rPr lang="en-US" dirty="0" smtClean="0"/>
                  <a:t>fault</a:t>
                </a:r>
              </a:p>
              <a:p>
                <a:r>
                  <a:rPr lang="en-US" dirty="0" smtClean="0"/>
                  <a:t>Requires classifying failed tests and failed builds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33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Failed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Failed tests in future builds classified w.r.t. reduced test </a:t>
            </a:r>
            <a:r>
              <a:rPr lang="en-US" dirty="0" smtClean="0"/>
              <a:t>suite computed at prior reduction point</a:t>
            </a:r>
          </a:p>
          <a:p>
            <a:r>
              <a:rPr lang="en-US" dirty="0" smtClean="0"/>
              <a:t>KEPT: Failed test exists in reduced test suite</a:t>
            </a:r>
          </a:p>
          <a:p>
            <a:r>
              <a:rPr lang="en-US" dirty="0" smtClean="0"/>
              <a:t>REMOVED: Failed test was removed from reduced test suite</a:t>
            </a:r>
          </a:p>
          <a:p>
            <a:r>
              <a:rPr lang="en-US" dirty="0" smtClean="0"/>
              <a:t>NEW: Failed test did not exist at reduction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Test-Suite Reduction (TSR)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C9D4-E568-42FC-8151-9CACD086CFD0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92307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5" name="TextBox 3"/>
          <p:cNvSpPr txBox="1"/>
          <p:nvPr/>
        </p:nvSpPr>
        <p:spPr>
          <a:xfrm>
            <a:off x="333608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  <a:endParaRPr lang="en-US" sz="2100" dirty="0" smtClean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3817762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7" name="TextBox 3"/>
          <p:cNvSpPr txBox="1"/>
          <p:nvPr/>
        </p:nvSpPr>
        <p:spPr>
          <a:xfrm>
            <a:off x="3035913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  <a:endParaRPr lang="en-US" sz="2100" baseline="-25000" dirty="0" smtClean="0"/>
          </a:p>
          <a:p>
            <a:r>
              <a:rPr lang="en-US" sz="2100" dirty="0" smtClean="0"/>
              <a:t>test</a:t>
            </a:r>
            <a:r>
              <a:rPr lang="en-US" sz="2100" baseline="-25000" dirty="0" smtClean="0"/>
              <a:t>5</a:t>
            </a:r>
            <a:endParaRPr lang="en-US" sz="2100" dirty="0" smtClean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6549132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9" name="TextBox 3"/>
          <p:cNvSpPr txBox="1"/>
          <p:nvPr/>
        </p:nvSpPr>
        <p:spPr>
          <a:xfrm>
            <a:off x="5767283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 smtClean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0" y="3216402"/>
            <a:ext cx="40092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0" y="4187952"/>
            <a:ext cx="400922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35913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030253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67283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761623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029673" y="385724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761623" y="3856435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0461" y="5369139"/>
                <a:ext cx="3893245" cy="7740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Kept Size: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=33%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1" y="5369139"/>
                <a:ext cx="3893245" cy="774058"/>
              </a:xfrm>
              <a:prstGeom prst="rect">
                <a:avLst/>
              </a:prstGeom>
              <a:blipFill>
                <a:blip r:embed="rId6"/>
                <a:stretch>
                  <a:fillRect l="-3286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 flipV="1">
            <a:off x="343117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37457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6877" y="385724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43117" y="28858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41828" y="288391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761623" y="2878834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2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Failed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tests in future builds classified w.r.t. reduced test suite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3"/>
          <p:cNvSpPr txBox="1"/>
          <p:nvPr/>
        </p:nvSpPr>
        <p:spPr>
          <a:xfrm>
            <a:off x="729982" y="3460183"/>
            <a:ext cx="902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test</a:t>
            </a:r>
            <a:r>
              <a:rPr lang="en-US" sz="2800" baseline="-25000" dirty="0"/>
              <a:t>0</a:t>
            </a:r>
          </a:p>
          <a:p>
            <a:r>
              <a:rPr lang="en-US" sz="2800" dirty="0"/>
              <a:t>test</a:t>
            </a:r>
            <a:r>
              <a:rPr lang="en-US" sz="2800" baseline="-25000" dirty="0"/>
              <a:t>1</a:t>
            </a:r>
            <a:endParaRPr lang="en-US" sz="2800" dirty="0"/>
          </a:p>
          <a:p>
            <a:r>
              <a:rPr lang="en-US" sz="2800" dirty="0"/>
              <a:t>test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test</a:t>
            </a:r>
            <a:r>
              <a:rPr lang="en-US" sz="2800" baseline="-25000" dirty="0"/>
              <a:t>3</a:t>
            </a:r>
          </a:p>
          <a:p>
            <a:r>
              <a:rPr lang="en-US" sz="2800" dirty="0" smtClean="0"/>
              <a:t>test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6" name="TextBox 3"/>
          <p:cNvSpPr txBox="1"/>
          <p:nvPr/>
        </p:nvSpPr>
        <p:spPr>
          <a:xfrm>
            <a:off x="2200508" y="3460183"/>
            <a:ext cx="902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test</a:t>
            </a:r>
            <a:r>
              <a:rPr lang="en-US" sz="2800" baseline="-25000" dirty="0"/>
              <a:t>0</a:t>
            </a:r>
          </a:p>
          <a:p>
            <a:r>
              <a:rPr lang="en-US" sz="2800" dirty="0"/>
              <a:t>test</a:t>
            </a:r>
            <a:r>
              <a:rPr lang="en-US" sz="2800" baseline="-25000" dirty="0"/>
              <a:t>1</a:t>
            </a:r>
            <a:endParaRPr lang="en-US" sz="2800" dirty="0"/>
          </a:p>
          <a:p>
            <a:r>
              <a:rPr lang="en-US" sz="2800" dirty="0">
                <a:solidFill>
                  <a:schemeClr val="bg2"/>
                </a:solidFill>
              </a:rPr>
              <a:t>test</a:t>
            </a:r>
            <a:r>
              <a:rPr lang="en-US" sz="2800" baseline="-25000" dirty="0">
                <a:solidFill>
                  <a:schemeClr val="bg2"/>
                </a:solidFill>
              </a:rPr>
              <a:t>2</a:t>
            </a:r>
          </a:p>
          <a:p>
            <a:r>
              <a:rPr lang="en-US" sz="2800" dirty="0"/>
              <a:t>test</a:t>
            </a:r>
            <a:r>
              <a:rPr lang="en-US" sz="2800" baseline="-25000" dirty="0"/>
              <a:t>3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test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989298" y="3460183"/>
            <a:ext cx="9029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test</a:t>
            </a:r>
            <a:r>
              <a:rPr lang="en-US" sz="2800" baseline="-25000" dirty="0"/>
              <a:t>0</a:t>
            </a:r>
          </a:p>
          <a:p>
            <a:r>
              <a:rPr lang="en-US" sz="2800" dirty="0"/>
              <a:t>test</a:t>
            </a:r>
            <a:r>
              <a:rPr lang="en-US" sz="2800" baseline="-25000" dirty="0"/>
              <a:t>1</a:t>
            </a:r>
            <a:endParaRPr lang="en-US" sz="2800" dirty="0"/>
          </a:p>
          <a:p>
            <a:r>
              <a:rPr lang="en-US" sz="2800" dirty="0"/>
              <a:t>test</a:t>
            </a:r>
            <a:r>
              <a:rPr lang="en-US" sz="2800" baseline="-25000" dirty="0"/>
              <a:t>2</a:t>
            </a:r>
          </a:p>
          <a:p>
            <a:r>
              <a:rPr lang="en-US" sz="2800" dirty="0"/>
              <a:t>test</a:t>
            </a:r>
            <a:r>
              <a:rPr lang="en-US" sz="2800" baseline="-25000" dirty="0"/>
              <a:t>3</a:t>
            </a:r>
          </a:p>
          <a:p>
            <a:r>
              <a:rPr lang="en-US" sz="2800" dirty="0" smtClean="0"/>
              <a:t>test</a:t>
            </a:r>
            <a:r>
              <a:rPr lang="en-US" sz="2800" baseline="-25000" dirty="0" smtClean="0"/>
              <a:t>4</a:t>
            </a:r>
            <a:endParaRPr lang="en-US" sz="2800" baseline="30000" dirty="0" smtClean="0"/>
          </a:p>
          <a:p>
            <a:r>
              <a:rPr lang="en-US" sz="2800" dirty="0" smtClean="0"/>
              <a:t>test</a:t>
            </a:r>
            <a:r>
              <a:rPr lang="en-US" sz="2800" baseline="-25000" dirty="0" smtClean="0"/>
              <a:t>5</a:t>
            </a:r>
            <a:endParaRPr lang="en-US" sz="2800" dirty="0"/>
          </a:p>
        </p:txBody>
      </p:sp>
      <p:pic>
        <p:nvPicPr>
          <p:cNvPr id="8" name="Picture 2" descr="Image result for x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7" y="3600449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x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6" y="4427213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x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15" y="5688181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6891904" y="2886327"/>
            <a:ext cx="108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KEPT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1" idx="3"/>
            <a:endCxn id="35" idx="7"/>
          </p:cNvCxnSpPr>
          <p:nvPr/>
        </p:nvCxnSpPr>
        <p:spPr>
          <a:xfrm flipH="1">
            <a:off x="5767627" y="3117160"/>
            <a:ext cx="1124277" cy="4776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6894518" y="3728516"/>
            <a:ext cx="1574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REMOVED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  <a:endCxn id="36" idx="7"/>
          </p:cNvCxnSpPr>
          <p:nvPr/>
        </p:nvCxnSpPr>
        <p:spPr>
          <a:xfrm flipH="1">
            <a:off x="5741628" y="3959349"/>
            <a:ext cx="1152890" cy="510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6891904" y="5000386"/>
            <a:ext cx="98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NEW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3"/>
            <a:endCxn id="37" idx="7"/>
          </p:cNvCxnSpPr>
          <p:nvPr/>
        </p:nvCxnSpPr>
        <p:spPr>
          <a:xfrm flipH="1">
            <a:off x="5767626" y="5231219"/>
            <a:ext cx="1124278" cy="5151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08055" y="3149144"/>
            <a:ext cx="128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Reduced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5780" y="3149144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Original</a:t>
            </a:r>
            <a:endParaRPr lang="en-US" sz="2400" b="1" dirty="0"/>
          </a:p>
        </p:txBody>
      </p:sp>
      <p:pic>
        <p:nvPicPr>
          <p:cNvPr id="30" name="Picture 2" descr="Image result for check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62" y="401503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01" y="484853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check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66" y="527155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632931" y="619825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1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610736" y="6167119"/>
            <a:ext cx="166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(failed)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41295" y="3539426"/>
            <a:ext cx="850951" cy="378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15296" y="4414788"/>
            <a:ext cx="850951" cy="378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41294" y="5691005"/>
            <a:ext cx="850951" cy="3781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8" grpId="0"/>
      <p:bldP spid="23" grpId="0"/>
      <p:bldP spid="28" grpId="0"/>
      <p:bldP spid="29" grpId="0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Failed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Failed builds are classified based on failed tests</a:t>
            </a:r>
          </a:p>
          <a:p>
            <a:r>
              <a:rPr lang="en-US" dirty="0" smtClean="0"/>
              <a:t>DEFMISS: All failed tests are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</a:p>
          <a:p>
            <a:r>
              <a:rPr lang="en-US" dirty="0" smtClean="0"/>
              <a:t>HIT: No failed tests are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  <a:r>
              <a:rPr lang="en-US" dirty="0" smtClean="0"/>
              <a:t>, at least one </a:t>
            </a:r>
            <a:r>
              <a:rPr lang="en-US" dirty="0" smtClean="0">
                <a:solidFill>
                  <a:srgbClr val="FF0000"/>
                </a:solidFill>
              </a:rPr>
              <a:t>KEPT</a:t>
            </a:r>
          </a:p>
          <a:p>
            <a:r>
              <a:rPr lang="en-US" dirty="0" smtClean="0"/>
              <a:t>NEWONLY: All failed tests are 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</a:p>
          <a:p>
            <a:r>
              <a:rPr lang="en-US" dirty="0" smtClean="0"/>
              <a:t>SAMECL: All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  <a:r>
              <a:rPr lang="en-US" dirty="0" smtClean="0"/>
              <a:t> tests are in same class as </a:t>
            </a:r>
            <a:r>
              <a:rPr lang="en-US" dirty="0" smtClean="0">
                <a:solidFill>
                  <a:srgbClr val="FF0000"/>
                </a:solidFill>
              </a:rPr>
              <a:t>KEPT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ones</a:t>
            </a:r>
          </a:p>
          <a:p>
            <a:r>
              <a:rPr lang="en-US" dirty="0" smtClean="0"/>
              <a:t>SAMEPACK: All </a:t>
            </a:r>
            <a:r>
              <a:rPr lang="en-US" dirty="0" smtClean="0">
                <a:solidFill>
                  <a:srgbClr val="FF0000"/>
                </a:solidFill>
              </a:rPr>
              <a:t>REMOVED</a:t>
            </a:r>
            <a:r>
              <a:rPr lang="en-US" dirty="0" smtClean="0"/>
              <a:t> tests are in same package as </a:t>
            </a:r>
            <a:r>
              <a:rPr lang="en-US" dirty="0" smtClean="0">
                <a:solidFill>
                  <a:srgbClr val="FF0000"/>
                </a:solidFill>
              </a:rPr>
              <a:t>KEPT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 ones</a:t>
            </a:r>
          </a:p>
          <a:p>
            <a:r>
              <a:rPr lang="en-US" dirty="0" smtClean="0"/>
              <a:t>LIKELYMISS: All remaining failed builds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TSR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24" y="1198557"/>
            <a:ext cx="8297751" cy="52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FBDL of TSR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54" y="1644508"/>
            <a:ext cx="7321092" cy="36386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47900" y="1711961"/>
            <a:ext cx="1270000" cy="1935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10172" y="1711961"/>
            <a:ext cx="1299007" cy="1935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47900" y="3647564"/>
            <a:ext cx="1270000" cy="1525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10172" y="3647564"/>
            <a:ext cx="1299007" cy="1525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488" y="3673475"/>
            <a:ext cx="7321091" cy="1677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0337" y="5894686"/>
            <a:ext cx="8403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Higher losses than suggested by traditional test-requirements loss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409179" y="2025161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Mut</a:t>
            </a:r>
            <a:r>
              <a:rPr lang="en-US" sz="2400" dirty="0" smtClean="0"/>
              <a:t> Loss:</a:t>
            </a:r>
          </a:p>
          <a:p>
            <a:pPr algn="ctr"/>
            <a:r>
              <a:rPr lang="en-US" sz="2400" dirty="0" smtClean="0"/>
              <a:t>2.7%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34227" y="4096565"/>
            <a:ext cx="1331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Cov</a:t>
            </a:r>
            <a:r>
              <a:rPr lang="en-US" sz="2400" dirty="0" smtClean="0"/>
              <a:t> Loss:</a:t>
            </a:r>
          </a:p>
          <a:p>
            <a:pPr algn="ctr"/>
            <a:r>
              <a:rPr lang="en-US" sz="2400" dirty="0" smtClean="0"/>
              <a:t>2.2%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8" grpId="0" animBg="1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RQ1: FBDL of TSR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3060"/>
            <a:ext cx="9129080" cy="1411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474720"/>
                <a:ext cx="9144000" cy="3383279"/>
              </a:xfrm>
            </p:spPr>
            <p:txBody>
              <a:bodyPr/>
              <a:lstStyle/>
              <a:p>
                <a:r>
                  <a:rPr lang="en-US" dirty="0" smtClean="0"/>
                  <a:t>FBDL for Greedy, coverage-based TSR</a:t>
                </a:r>
              </a:p>
              <a:p>
                <a:r>
                  <a:rPr lang="en-US" dirty="0" smtClean="0"/>
                  <a:t>Average, 9.5%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and 52.2%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𝐹𝐵𝐷𝐿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𝐹𝐵𝐷𝐿</m:t>
                    </m:r>
                  </m:oMath>
                </a14:m>
                <a:r>
                  <a:rPr lang="en-US" dirty="0" smtClean="0"/>
                  <a:t> is much higher than suggested by mutant loss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474720"/>
                <a:ext cx="9144000" cy="3383279"/>
              </a:xfrm>
              <a:blipFill>
                <a:blip r:embed="rId4"/>
                <a:stretch>
                  <a:fillRect l="-1533" t="-3784"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725" y="1758260"/>
            <a:ext cx="440787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3"/>
          <p:cNvSpPr txBox="1"/>
          <p:nvPr/>
        </p:nvSpPr>
        <p:spPr>
          <a:xfrm>
            <a:off x="5555001" y="645052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266"/>
            <a:ext cx="9144000" cy="1325563"/>
          </a:xfrm>
        </p:spPr>
        <p:txBody>
          <a:bodyPr/>
          <a:lstStyle/>
          <a:p>
            <a:r>
              <a:rPr lang="en-US" dirty="0" smtClean="0"/>
              <a:t>Traditional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2307" y="2348911"/>
            <a:ext cx="1661165" cy="2451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333608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pic>
        <p:nvPicPr>
          <p:cNvPr id="2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3" y="237585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" y="269920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" y="302145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" y="334531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" y="397596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" y="366064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-51643" y="5113898"/>
            <a:ext cx="2709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Coverage-based TSR</a:t>
            </a:r>
          </a:p>
          <a:p>
            <a:r>
              <a:rPr lang="en-US" sz="2400" dirty="0" smtClean="0"/>
              <a:t>0% coverage loss</a:t>
            </a: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343065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37405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35339" y="386320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309365" y="653061"/>
            <a:ext cx="1661165" cy="2031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</a:t>
            </a:r>
            <a:endParaRPr lang="en-US" sz="2400" dirty="0"/>
          </a:p>
        </p:txBody>
      </p:sp>
      <p:pic>
        <p:nvPicPr>
          <p:cNvPr id="9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85" y="677288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57" y="1011368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5" y="164946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4" y="228011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4" y="196479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0" name="Straight Connector 99"/>
          <p:cNvCxnSpPr/>
          <p:nvPr/>
        </p:nvCxnSpPr>
        <p:spPr>
          <a:xfrm flipV="1">
            <a:off x="5555573" y="86447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5549913" y="183601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5547847" y="215719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309365" y="2723373"/>
            <a:ext cx="1661165" cy="2031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’’</a:t>
            </a:r>
            <a:endParaRPr lang="en-US" sz="2400" dirty="0"/>
          </a:p>
        </p:txBody>
      </p:sp>
      <p:sp>
        <p:nvSpPr>
          <p:cNvPr id="104" name="TextBox 3"/>
          <p:cNvSpPr txBox="1"/>
          <p:nvPr/>
        </p:nvSpPr>
        <p:spPr>
          <a:xfrm>
            <a:off x="5546116" y="2723373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pic>
        <p:nvPicPr>
          <p:cNvPr id="10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11" y="275031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5" y="3073664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5" y="339591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15" y="3719779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4" y="435042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4" y="403510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Straight Connector 111"/>
          <p:cNvCxnSpPr/>
          <p:nvPr/>
        </p:nvCxnSpPr>
        <p:spPr>
          <a:xfrm flipV="1">
            <a:off x="5555573" y="2934782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5549913" y="3906331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547847" y="4237671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318250" y="4797728"/>
            <a:ext cx="1661165" cy="2031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’’’</a:t>
            </a:r>
            <a:endParaRPr lang="en-US" sz="2400" dirty="0"/>
          </a:p>
        </p:txBody>
      </p:sp>
      <p:sp>
        <p:nvSpPr>
          <p:cNvPr id="116" name="TextBox 3"/>
          <p:cNvSpPr txBox="1"/>
          <p:nvPr/>
        </p:nvSpPr>
        <p:spPr>
          <a:xfrm>
            <a:off x="5555001" y="4797728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pic>
        <p:nvPicPr>
          <p:cNvPr id="11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00" y="5148019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00" y="547027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00" y="5794134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59" y="642478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59" y="6109458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Straight Connector 123"/>
          <p:cNvCxnSpPr/>
          <p:nvPr/>
        </p:nvCxnSpPr>
        <p:spPr>
          <a:xfrm flipV="1">
            <a:off x="5564458" y="500913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5558798" y="598068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5556732" y="6312026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00" y="1336643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/>
          <p:cNvSpPr txBox="1"/>
          <p:nvPr/>
        </p:nvSpPr>
        <p:spPr>
          <a:xfrm>
            <a:off x="2886756" y="2060296"/>
            <a:ext cx="1152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Mutant 1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886756" y="4789455"/>
            <a:ext cx="1152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Mutant 3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1092278" y="2351390"/>
            <a:ext cx="1664304" cy="245059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147" name="Rectangle 146"/>
          <p:cNvSpPr/>
          <p:nvPr/>
        </p:nvSpPr>
        <p:spPr>
          <a:xfrm>
            <a:off x="6303716" y="645052"/>
            <a:ext cx="1661165" cy="2031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</a:t>
            </a:r>
            <a:endParaRPr lang="en-US" sz="2400" dirty="0"/>
          </a:p>
        </p:txBody>
      </p:sp>
      <p:sp>
        <p:nvSpPr>
          <p:cNvPr id="148" name="Rectangle 147"/>
          <p:cNvSpPr/>
          <p:nvPr/>
        </p:nvSpPr>
        <p:spPr>
          <a:xfrm>
            <a:off x="6305059" y="2723373"/>
            <a:ext cx="1661165" cy="203132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’’</a:t>
            </a:r>
            <a:endParaRPr lang="en-US" sz="2400" dirty="0"/>
          </a:p>
        </p:txBody>
      </p:sp>
      <p:sp>
        <p:nvSpPr>
          <p:cNvPr id="149" name="Rectangle 148"/>
          <p:cNvSpPr/>
          <p:nvPr/>
        </p:nvSpPr>
        <p:spPr>
          <a:xfrm>
            <a:off x="6317091" y="4797728"/>
            <a:ext cx="1661165" cy="2031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’’’</a:t>
            </a:r>
            <a:endParaRPr lang="en-US" sz="2400" dirty="0"/>
          </a:p>
        </p:txBody>
      </p:sp>
      <p:pic>
        <p:nvPicPr>
          <p:cNvPr id="150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85" y="4880567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Rectangle 157"/>
          <p:cNvSpPr/>
          <p:nvPr/>
        </p:nvSpPr>
        <p:spPr>
          <a:xfrm>
            <a:off x="6315192" y="4799080"/>
            <a:ext cx="1661165" cy="2031325"/>
          </a:xfrm>
          <a:prstGeom prst="rect">
            <a:avLst/>
          </a:prstGeom>
          <a:solidFill>
            <a:schemeClr val="accent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1</a:t>
            </a:r>
            <a:r>
              <a:rPr lang="en-US" sz="2400" baseline="30000" dirty="0" smtClean="0"/>
              <a:t>’’’</a:t>
            </a:r>
            <a:endParaRPr lang="en-US" sz="2400" dirty="0"/>
          </a:p>
        </p:txBody>
      </p:sp>
      <p:sp>
        <p:nvSpPr>
          <p:cNvPr id="159" name="Rectangle 158"/>
          <p:cNvSpPr/>
          <p:nvPr/>
        </p:nvSpPr>
        <p:spPr>
          <a:xfrm>
            <a:off x="6344590" y="4838700"/>
            <a:ext cx="1584443" cy="1933576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8024031" y="5009137"/>
            <a:ext cx="1117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Mutant</a:t>
            </a:r>
          </a:p>
          <a:p>
            <a:pPr algn="ctr"/>
            <a:r>
              <a:rPr lang="en-US" sz="2400" dirty="0" smtClean="0"/>
              <a:t>Loss</a:t>
            </a:r>
          </a:p>
        </p:txBody>
      </p:sp>
      <p:cxnSp>
        <p:nvCxnSpPr>
          <p:cNvPr id="129" name="Straight Arrow Connector 128"/>
          <p:cNvCxnSpPr>
            <a:stCxn id="145" idx="3"/>
          </p:cNvCxnSpPr>
          <p:nvPr/>
        </p:nvCxnSpPr>
        <p:spPr>
          <a:xfrm flipV="1">
            <a:off x="2756582" y="1473200"/>
            <a:ext cx="2450418" cy="21034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45" idx="3"/>
          </p:cNvCxnSpPr>
          <p:nvPr/>
        </p:nvCxnSpPr>
        <p:spPr>
          <a:xfrm flipV="1">
            <a:off x="2756582" y="3565326"/>
            <a:ext cx="2570893" cy="113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45" idx="3"/>
          </p:cNvCxnSpPr>
          <p:nvPr/>
        </p:nvCxnSpPr>
        <p:spPr>
          <a:xfrm>
            <a:off x="2756582" y="3576686"/>
            <a:ext cx="2570893" cy="2510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3309753" y="3133740"/>
            <a:ext cx="1152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Mutant 2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32136" y="6086848"/>
            <a:ext cx="41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measured on single version!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653199" y="2174305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Mut</a:t>
            </a:r>
            <a:r>
              <a:rPr lang="en-US" sz="2400" dirty="0" smtClean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673529" y="4293709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Mut</a:t>
            </a:r>
            <a:r>
              <a:rPr lang="en-US" sz="2400" dirty="0" smtClean="0">
                <a:solidFill>
                  <a:schemeClr val="bg1"/>
                </a:solidFill>
              </a:rPr>
              <a:t> 2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673529" y="6316101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Mut</a:t>
            </a:r>
            <a:r>
              <a:rPr lang="en-US" sz="2400" dirty="0" smtClean="0">
                <a:solidFill>
                  <a:schemeClr val="bg1"/>
                </a:solidFill>
              </a:rPr>
              <a:t> 3</a:t>
            </a:r>
          </a:p>
        </p:txBody>
      </p:sp>
      <p:cxnSp>
        <p:nvCxnSpPr>
          <p:cNvPr id="177" name="Straight Connector 176"/>
          <p:cNvCxnSpPr/>
          <p:nvPr/>
        </p:nvCxnSpPr>
        <p:spPr>
          <a:xfrm flipV="1">
            <a:off x="343065" y="288415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5562582" y="1194521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V="1">
            <a:off x="5570229" y="3272025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5570229" y="534559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86" grpId="0"/>
      <p:bldP spid="91" grpId="0" animBg="1"/>
      <p:bldP spid="103" grpId="0" animBg="1"/>
      <p:bldP spid="104" grpId="0"/>
      <p:bldP spid="115" grpId="0" animBg="1"/>
      <p:bldP spid="116" grpId="0"/>
      <p:bldP spid="142" grpId="0"/>
      <p:bldP spid="144" grpId="0"/>
      <p:bldP spid="145" grpId="0" animBg="1"/>
      <p:bldP spid="147" grpId="0" animBg="1"/>
      <p:bldP spid="148" grpId="0" animBg="1"/>
      <p:bldP spid="149" grpId="0" animBg="1"/>
      <p:bldP spid="158" grpId="0" animBg="1"/>
      <p:bldP spid="159" grpId="0" animBg="1"/>
      <p:bldP spid="160" grpId="0"/>
      <p:bldP spid="143" grpId="0"/>
      <p:bldP spid="167" grpId="0"/>
      <p:bldP spid="174" grpId="0"/>
      <p:bldP spid="175" grpId="0"/>
      <p:bldP spid="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effective are reduced test suites at detecting faults in</a:t>
            </a:r>
            <a:br>
              <a:rPr lang="en-US" sz="4400" dirty="0" smtClean="0"/>
            </a:br>
            <a:r>
              <a:rPr lang="en-US" sz="4400" b="1" dirty="0" smtClean="0"/>
              <a:t>real </a:t>
            </a:r>
            <a:r>
              <a:rPr lang="en-US" sz="4400" dirty="0" smtClean="0"/>
              <a:t>software evolution?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36" y="365297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266"/>
            <a:ext cx="9144000" cy="1325563"/>
          </a:xfrm>
        </p:spPr>
        <p:txBody>
          <a:bodyPr/>
          <a:lstStyle/>
          <a:p>
            <a:r>
              <a:rPr lang="en-US" dirty="0" smtClean="0"/>
              <a:t>Developer Usage of TSR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95257" y="2348911"/>
            <a:ext cx="1661165" cy="24516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333608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7" name="Rectangle 6"/>
          <p:cNvSpPr/>
          <p:nvPr/>
        </p:nvSpPr>
        <p:spPr>
          <a:xfrm>
            <a:off x="3823112" y="2348911"/>
            <a:ext cx="1661165" cy="24516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8" name="TextBox 3"/>
          <p:cNvSpPr txBox="1"/>
          <p:nvPr/>
        </p:nvSpPr>
        <p:spPr>
          <a:xfrm>
            <a:off x="3035913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6542907" y="2348911"/>
            <a:ext cx="1661165" cy="24516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0" name="TextBox 3"/>
          <p:cNvSpPr txBox="1"/>
          <p:nvPr/>
        </p:nvSpPr>
        <p:spPr>
          <a:xfrm>
            <a:off x="5767283" y="2348911"/>
            <a:ext cx="902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/>
              <a:t>test</a:t>
            </a:r>
            <a:r>
              <a:rPr lang="en-US" sz="2100" baseline="-25000" dirty="0"/>
              <a:t>1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2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3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4</a:t>
            </a:r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5</a:t>
            </a:r>
            <a:endParaRPr lang="en-US" sz="2100" dirty="0"/>
          </a:p>
          <a:p>
            <a:r>
              <a:rPr lang="en-US" sz="2100" dirty="0" smtClean="0"/>
              <a:t>test</a:t>
            </a:r>
            <a:r>
              <a:rPr lang="en-US" sz="2100" baseline="-25000" dirty="0"/>
              <a:t>6</a:t>
            </a:r>
            <a:endParaRPr lang="en-US" sz="2100" dirty="0"/>
          </a:p>
        </p:txBody>
      </p:sp>
      <p:pic>
        <p:nvPicPr>
          <p:cNvPr id="2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3" y="237585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" y="269920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" y="3021453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7" y="3345317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" y="3975965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311" y="2409988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3" y="2699202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13" y="3341519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3" y="301526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66" y="3984740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966" y="366064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82" y="2696768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37" y="3341519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93" y="3023026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06" y="2411145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x m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69" y="3985595"/>
            <a:ext cx="240281" cy="2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 flipH="1">
            <a:off x="3089368" y="1576330"/>
            <a:ext cx="2708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Missed test failure!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4" idx="7"/>
          </p:cNvCxnSpPr>
          <p:nvPr/>
        </p:nvCxnSpPr>
        <p:spPr>
          <a:xfrm flipH="1">
            <a:off x="3141539" y="2037995"/>
            <a:ext cx="1301997" cy="326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635305" y="2294786"/>
            <a:ext cx="593090" cy="475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0" idx="2"/>
            <a:endCxn id="52" idx="0"/>
          </p:cNvCxnSpPr>
          <p:nvPr/>
        </p:nvCxnSpPr>
        <p:spPr>
          <a:xfrm>
            <a:off x="4443536" y="2037995"/>
            <a:ext cx="1229452" cy="268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flipH="1">
            <a:off x="4081023" y="5547462"/>
            <a:ext cx="3796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Kept test failure, build fails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Detects same fault?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035913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030253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028187" y="386320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767283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761623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 descr="Image result for check 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" y="3660641"/>
            <a:ext cx="281305" cy="27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/>
          <p:cNvCxnSpPr/>
          <p:nvPr/>
        </p:nvCxnSpPr>
        <p:spPr>
          <a:xfrm flipV="1">
            <a:off x="5761623" y="386320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343065" y="2560320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337405" y="353186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35339" y="3863209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823859" y="2351606"/>
            <a:ext cx="1661165" cy="24516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Code Under Test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3864992" y="2390775"/>
            <a:ext cx="1574367" cy="2361143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cxnSp>
        <p:nvCxnSpPr>
          <p:cNvPr id="69" name="Straight Arrow Connector 68"/>
          <p:cNvCxnSpPr>
            <a:stCxn id="68" idx="0"/>
            <a:endCxn id="65" idx="4"/>
          </p:cNvCxnSpPr>
          <p:nvPr/>
        </p:nvCxnSpPr>
        <p:spPr>
          <a:xfrm flipH="1" flipV="1">
            <a:off x="5682849" y="4365350"/>
            <a:ext cx="296544" cy="1182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5386304" y="3890249"/>
            <a:ext cx="593090" cy="475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376443" y="2306707"/>
            <a:ext cx="593090" cy="4751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flipH="1">
            <a:off x="4048422" y="4895848"/>
            <a:ext cx="121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Miss-build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 flipH="1">
            <a:off x="6832158" y="4895848"/>
            <a:ext cx="130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Miss-build?</a:t>
            </a:r>
            <a:endParaRPr lang="en-US" b="1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335339" y="2890957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035913" y="2884423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771422" y="2884278"/>
            <a:ext cx="624702" cy="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40" grpId="0"/>
      <p:bldP spid="44" grpId="0" animBg="1"/>
      <p:bldP spid="68" grpId="0"/>
      <p:bldP spid="49" grpId="0" animBg="1"/>
      <p:bldP spid="47" grpId="0" animBg="1"/>
      <p:bldP spid="65" grpId="0" animBg="1"/>
      <p:bldP spid="52" grpId="0" animBg="1"/>
      <p:bldP spid="54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Failed-Build Detection Loss (FBDL)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as set of future failed builds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as set of failed builds where reduced test suite does not detect the same faults original test suite detects (</a:t>
                </a:r>
                <a:r>
                  <a:rPr lang="en-US" i="1" dirty="0" smtClean="0"/>
                  <a:t>miss-builds</a:t>
                </a:r>
                <a:r>
                  <a:rPr lang="en-US" dirty="0" smtClean="0"/>
                  <a:t>):</a:t>
                </a:r>
                <a:endParaRPr lang="en-US" i="1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FBDL based on what developers expect from using reduced test suite in regression testing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3"/>
                <a:stretch>
                  <a:fillRect l="-1533" t="-2421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5284" y="3674220"/>
                <a:ext cx="1993431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𝐹𝐵𝐷𝐿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284" y="3674220"/>
                <a:ext cx="1993431" cy="8908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1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FBDL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414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780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147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13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880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2465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861300" y="2628900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7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5" idx="2"/>
            <a:endCxn id="5" idx="1"/>
          </p:cNvCxnSpPr>
          <p:nvPr/>
        </p:nvCxnSpPr>
        <p:spPr>
          <a:xfrm>
            <a:off x="725231" y="2475505"/>
            <a:ext cx="316169" cy="4708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644508"/>
            <a:ext cx="1450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Reduction</a:t>
            </a:r>
          </a:p>
          <a:p>
            <a:pPr algn="ctr"/>
            <a:r>
              <a:rPr lang="en-US" sz="2400" dirty="0" smtClean="0"/>
              <a:t>Point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83955" y="1855072"/>
                <a:ext cx="12188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955" y="1855072"/>
                <a:ext cx="1218860" cy="461665"/>
              </a:xfrm>
              <a:prstGeom prst="rect">
                <a:avLst/>
              </a:prstGeom>
              <a:blipFill>
                <a:blip r:embed="rId17"/>
                <a:stretch>
                  <a:fillRect l="-4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83955" y="1401606"/>
                <a:ext cx="1288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955" y="1401606"/>
                <a:ext cx="1288045" cy="461665"/>
              </a:xfrm>
              <a:prstGeom prst="rect">
                <a:avLst/>
              </a:prstGeom>
              <a:blipFill>
                <a:blip r:embed="rId18"/>
                <a:stretch>
                  <a:fillRect l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40986" y="1447864"/>
                <a:ext cx="261033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𝐹𝐵𝐷𝐿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86" y="1447864"/>
                <a:ext cx="2610330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314700" y="4032392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451350" y="4032392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588000" y="4032392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724650" y="4032392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861300" y="4032392"/>
            <a:ext cx="685800" cy="635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7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6" idx="3"/>
            <a:endCxn id="30" idx="1"/>
          </p:cNvCxnSpPr>
          <p:nvPr/>
        </p:nvCxnSpPr>
        <p:spPr>
          <a:xfrm flipV="1">
            <a:off x="2364044" y="4349892"/>
            <a:ext cx="950656" cy="6158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13582" y="4550201"/>
            <a:ext cx="145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Reduction</a:t>
            </a:r>
          </a:p>
          <a:p>
            <a:pPr algn="ctr"/>
            <a:r>
              <a:rPr lang="en-US" sz="2400" dirty="0" smtClean="0"/>
              <a:t>Point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14700" y="6125518"/>
                <a:ext cx="12188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|=3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6125518"/>
                <a:ext cx="1218860" cy="461665"/>
              </a:xfrm>
              <a:prstGeom prst="rect">
                <a:avLst/>
              </a:prstGeom>
              <a:blipFill>
                <a:blip r:embed="rId19"/>
                <a:stretch>
                  <a:fillRect l="-4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314700" y="5663853"/>
                <a:ext cx="1288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5663853"/>
                <a:ext cx="1288045" cy="461665"/>
              </a:xfrm>
              <a:prstGeom prst="rect">
                <a:avLst/>
              </a:prstGeom>
              <a:blipFill>
                <a:blip r:embed="rId20"/>
                <a:stretch>
                  <a:fillRect l="-331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40986" y="5674147"/>
                <a:ext cx="261033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𝐹𝐵𝐷𝐿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=33%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86" y="5674147"/>
                <a:ext cx="2610330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6724648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6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743700" y="2641171"/>
            <a:ext cx="649288" cy="6084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861300" y="2628900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7880350" y="2641171"/>
            <a:ext cx="647700" cy="60844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861300" y="4032392"/>
            <a:ext cx="685800" cy="635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r>
              <a:rPr lang="en-US" baseline="-25000" dirty="0"/>
              <a:t>7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880351" y="4032392"/>
            <a:ext cx="647700" cy="6237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5" grpId="0"/>
      <p:bldP spid="25" grpId="1"/>
      <p:bldP spid="26" grpId="0"/>
      <p:bldP spid="26" grpId="1"/>
      <p:bldP spid="27" grpId="0"/>
      <p:bldP spid="27" grpId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44" grpId="0"/>
      <p:bldP spid="45" grpId="0"/>
      <p:bldP spid="47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5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Miss-builds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a failed build a </a:t>
            </a:r>
            <a:r>
              <a:rPr lang="en-US" i="1" dirty="0" smtClean="0"/>
              <a:t>miss-build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developers find same faults using a subset of test failures?</a:t>
            </a:r>
          </a:p>
          <a:p>
            <a:r>
              <a:rPr lang="en-US" dirty="0" smtClean="0"/>
              <a:t>Define </a:t>
            </a:r>
            <a:r>
              <a:rPr lang="en-US" i="1" dirty="0" smtClean="0"/>
              <a:t>miss-builds</a:t>
            </a:r>
            <a:r>
              <a:rPr lang="en-US" dirty="0" smtClean="0"/>
              <a:t> using heuristics for how likely groupings of failed tests are due to the same fault</a:t>
            </a:r>
          </a:p>
          <a:p>
            <a:pPr lvl="1"/>
            <a:r>
              <a:rPr lang="en-US" dirty="0" smtClean="0"/>
              <a:t>Parsing test failures from build logs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3153-E465-4158-B1A5-FD0BEF057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26639</TotalTime>
  <Words>1918</Words>
  <Application>Microsoft Office PowerPoint</Application>
  <PresentationFormat>On-screen Show (4:3)</PresentationFormat>
  <Paragraphs>551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Evaluating Test-Suite Reduction in Real Software Evolution</vt:lpstr>
      <vt:lpstr>Regression Testing</vt:lpstr>
      <vt:lpstr>Test-Suite Reduction (TSR)</vt:lpstr>
      <vt:lpstr>Traditional Evaluation</vt:lpstr>
      <vt:lpstr>How effective are reduced test suites at detecting faults in real software evolution?</vt:lpstr>
      <vt:lpstr>Developer Usage of TSR</vt:lpstr>
      <vt:lpstr>Failed-Build Detection Loss (FBDL)</vt:lpstr>
      <vt:lpstr>FBDL Example</vt:lpstr>
      <vt:lpstr>Miss-builds</vt:lpstr>
      <vt:lpstr>Classifying Failed Builds</vt:lpstr>
      <vt:lpstr>Classifying miss-builds for FBDL</vt:lpstr>
      <vt:lpstr>Classifying Failed Builds</vt:lpstr>
      <vt:lpstr>Classifying miss-builds for FBDL</vt:lpstr>
      <vt:lpstr>Research Questions</vt:lpstr>
      <vt:lpstr>Evaluation</vt:lpstr>
      <vt:lpstr>RQ1: FBDL of TSR</vt:lpstr>
      <vt:lpstr>RQ2: Prediction of FBDL (Size)</vt:lpstr>
      <vt:lpstr>RQ2: Prediction of FBDL (Requirements)</vt:lpstr>
      <vt:lpstr>RQ2: Prediction of FBDL (History)</vt:lpstr>
      <vt:lpstr>Conclusions about TSR</vt:lpstr>
      <vt:lpstr>BACKUP</vt:lpstr>
      <vt:lpstr>Lessons Learned</vt:lpstr>
      <vt:lpstr>RQ3: Distance from Reduction Point</vt:lpstr>
      <vt:lpstr>Threats to Validity</vt:lpstr>
      <vt:lpstr>Related Work</vt:lpstr>
      <vt:lpstr>DELETED</vt:lpstr>
      <vt:lpstr>How good are reduced test suites?</vt:lpstr>
      <vt:lpstr>Failure-to-Fault Map</vt:lpstr>
      <vt:lpstr>Classifying Failed Tests</vt:lpstr>
      <vt:lpstr>Classifying Failed Tests</vt:lpstr>
      <vt:lpstr>Classifying Failed Builds</vt:lpstr>
      <vt:lpstr>Basic TSR Stats</vt:lpstr>
      <vt:lpstr>RQ1: FBDL of TSR</vt:lpstr>
      <vt:lpstr>RQ1: FBDL of TSR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Test-Suite Reduction in Real Software Evolution</dc:title>
  <dc:creator>August Shi</dc:creator>
  <cp:lastModifiedBy>August Shi</cp:lastModifiedBy>
  <cp:revision>390</cp:revision>
  <dcterms:created xsi:type="dcterms:W3CDTF">2018-06-28T00:27:37Z</dcterms:created>
  <dcterms:modified xsi:type="dcterms:W3CDTF">2018-09-13T18:28:03Z</dcterms:modified>
</cp:coreProperties>
</file>